
<file path=[Content_Types].xml><?xml version="1.0" encoding="utf-8"?>
<Types xmlns="http://schemas.openxmlformats.org/package/2006/content-types">
  <Default ContentType="image/jpeg" Extension="jpeg"/>
  <Default ContentType="image/png" Extension="png"/>
  <Default ContentType="application/vnd.openxmlformats-package.relationships+xml" Extension="rels"/>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theme+xml" PartName="/ppt/theme/theme2.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core.xml" Type="http://schemas.openxmlformats.org/package/2006/relationships/metadata/core-properties"/><Relationship Id="rId2" Target="docProps/thumbnail.jpeg" Type="http://schemas.openxmlformats.org/package/2006/relationships/metadata/thumbnail"/><Relationship Id="rId1" Target="ppt/presentation.xml" Type="http://schemas.openxmlformats.org/officeDocument/2006/relationships/officeDocument"/><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7" r:id="rId2"/>
    <p:sldId id="258" r:id="rId3"/>
    <p:sldId id="259" r:id="rId4"/>
    <p:sldId id="261" r:id="rId5"/>
    <p:sldId id="260" r:id="rId6"/>
    <p:sldId id="263" r:id="rId7"/>
    <p:sldId id="446" r:id="rId8"/>
    <p:sldId id="450" r:id="rId9"/>
    <p:sldId id="451" r:id="rId10"/>
    <p:sldId id="444" r:id="rId11"/>
    <p:sldId id="447" r:id="rId12"/>
    <p:sldId id="262" r:id="rId13"/>
    <p:sldId id="460" r:id="rId14"/>
    <p:sldId id="445" r:id="rId15"/>
    <p:sldId id="461" r:id="rId16"/>
    <p:sldId id="463" r:id="rId17"/>
    <p:sldId id="465" r:id="rId18"/>
    <p:sldId id="464" r:id="rId19"/>
    <p:sldId id="466" r:id="rId20"/>
    <p:sldId id="467" r:id="rId21"/>
    <p:sldId id="468" r:id="rId22"/>
    <p:sldId id="469" r:id="rId23"/>
    <p:sldId id="470" r:id="rId24"/>
    <p:sldId id="472" r:id="rId25"/>
    <p:sldId id="47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291" autoAdjust="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011D40-C434-4081-884C-3D83F11CE855}" type="datetimeFigureOut">
              <a:rPr lang="en-IN" smtClean="0"/>
              <a:t>30-08-2020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4753D0-3192-4DCB-A77D-9B6FE49897DA}" type="slidenum">
              <a:rPr lang="en-IN" smtClean="0"/>
              <a:t>‹#›</a:t>
            </a:fld>
            <a:endParaRPr lang="en-IN"/>
          </a:p>
        </p:txBody>
      </p:sp>
    </p:spTree>
    <p:extLst>
      <p:ext uri="{BB962C8B-B14F-4D97-AF65-F5344CB8AC3E}">
        <p14:creationId xmlns:p14="http://schemas.microsoft.com/office/powerpoint/2010/main" val="3187073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54753D0-3192-4DCB-A77D-9B6FE49897DA}" type="slidenum">
              <a:rPr lang="en-IN" smtClean="0"/>
              <a:t>2</a:t>
            </a:fld>
            <a:endParaRPr lang="en-IN"/>
          </a:p>
        </p:txBody>
      </p:sp>
    </p:spTree>
    <p:extLst>
      <p:ext uri="{BB962C8B-B14F-4D97-AF65-F5344CB8AC3E}">
        <p14:creationId xmlns:p14="http://schemas.microsoft.com/office/powerpoint/2010/main" val="225955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54753D0-3192-4DCB-A77D-9B6FE49897DA}" type="slidenum">
              <a:rPr lang="en-IN" smtClean="0"/>
              <a:t>5</a:t>
            </a:fld>
            <a:endParaRPr lang="en-IN"/>
          </a:p>
        </p:txBody>
      </p:sp>
    </p:spTree>
    <p:extLst>
      <p:ext uri="{BB962C8B-B14F-4D97-AF65-F5344CB8AC3E}">
        <p14:creationId xmlns:p14="http://schemas.microsoft.com/office/powerpoint/2010/main" val="1319974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54753D0-3192-4DCB-A77D-9B6FE49897DA}" type="slidenum">
              <a:rPr lang="en-IN" smtClean="0"/>
              <a:t>9</a:t>
            </a:fld>
            <a:endParaRPr lang="en-IN"/>
          </a:p>
        </p:txBody>
      </p:sp>
    </p:spTree>
    <p:extLst>
      <p:ext uri="{BB962C8B-B14F-4D97-AF65-F5344CB8AC3E}">
        <p14:creationId xmlns:p14="http://schemas.microsoft.com/office/powerpoint/2010/main" val="4182763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4A596E-82B7-497B-A269-203DA017DCC7}" type="datetimeFigureOut">
              <a:rPr lang="en-IN" smtClean="0"/>
              <a:t>30-08-2020</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846DF65-E111-414D-83F7-256FB1F64133}" type="slidenum">
              <a:rPr lang="en-IN" smtClean="0"/>
              <a:t>‹#›</a:t>
            </a:fld>
            <a:endParaRPr lang="en-IN"/>
          </a:p>
        </p:txBody>
      </p:sp>
    </p:spTree>
    <p:extLst>
      <p:ext uri="{BB962C8B-B14F-4D97-AF65-F5344CB8AC3E}">
        <p14:creationId xmlns:p14="http://schemas.microsoft.com/office/powerpoint/2010/main" val="408112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4A596E-82B7-497B-A269-203DA017DCC7}" type="datetimeFigureOut">
              <a:rPr lang="en-IN" smtClean="0"/>
              <a:t>30-08-2020</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846DF65-E111-414D-83F7-256FB1F64133}" type="slidenum">
              <a:rPr lang="en-IN" smtClean="0"/>
              <a:t>‹#›</a:t>
            </a:fld>
            <a:endParaRPr lang="en-IN"/>
          </a:p>
        </p:txBody>
      </p:sp>
    </p:spTree>
    <p:extLst>
      <p:ext uri="{BB962C8B-B14F-4D97-AF65-F5344CB8AC3E}">
        <p14:creationId xmlns:p14="http://schemas.microsoft.com/office/powerpoint/2010/main" val="339530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4A596E-82B7-497B-A269-203DA017DCC7}" type="datetimeFigureOut">
              <a:rPr lang="en-IN" smtClean="0"/>
              <a:t>30-08-2020</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846DF65-E111-414D-83F7-256FB1F64133}"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15327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54A596E-82B7-497B-A269-203DA017DCC7}" type="datetimeFigureOut">
              <a:rPr lang="en-IN" smtClean="0"/>
              <a:t>30-08-2020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46DF65-E111-414D-83F7-256FB1F64133}" type="slidenum">
              <a:rPr lang="en-IN" smtClean="0"/>
              <a:t>‹#›</a:t>
            </a:fld>
            <a:endParaRPr lang="en-IN"/>
          </a:p>
        </p:txBody>
      </p:sp>
    </p:spTree>
    <p:extLst>
      <p:ext uri="{BB962C8B-B14F-4D97-AF65-F5344CB8AC3E}">
        <p14:creationId xmlns:p14="http://schemas.microsoft.com/office/powerpoint/2010/main" val="190434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54A596E-82B7-497B-A269-203DA017DCC7}" type="datetimeFigureOut">
              <a:rPr lang="en-IN" smtClean="0"/>
              <a:t>30-08-2020</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46DF65-E111-414D-83F7-256FB1F64133}"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71662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54A596E-82B7-497B-A269-203DA017DCC7}" type="datetimeFigureOut">
              <a:rPr lang="en-IN" smtClean="0"/>
              <a:t>30-08-2020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46DF65-E111-414D-83F7-256FB1F64133}" type="slidenum">
              <a:rPr lang="en-IN" smtClean="0"/>
              <a:t>‹#›</a:t>
            </a:fld>
            <a:endParaRPr lang="en-IN"/>
          </a:p>
        </p:txBody>
      </p:sp>
    </p:spTree>
    <p:extLst>
      <p:ext uri="{BB962C8B-B14F-4D97-AF65-F5344CB8AC3E}">
        <p14:creationId xmlns:p14="http://schemas.microsoft.com/office/powerpoint/2010/main" val="21194802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4A596E-82B7-497B-A269-203DA017DCC7}" type="datetimeFigureOut">
              <a:rPr lang="en-IN" smtClean="0"/>
              <a:t>30-08-2020</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846DF65-E111-414D-83F7-256FB1F64133}" type="slidenum">
              <a:rPr lang="en-IN" smtClean="0"/>
              <a:t>‹#›</a:t>
            </a:fld>
            <a:endParaRPr lang="en-IN"/>
          </a:p>
        </p:txBody>
      </p:sp>
    </p:spTree>
    <p:extLst>
      <p:ext uri="{BB962C8B-B14F-4D97-AF65-F5344CB8AC3E}">
        <p14:creationId xmlns:p14="http://schemas.microsoft.com/office/powerpoint/2010/main" val="1722827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4A596E-82B7-497B-A269-203DA017DCC7}" type="datetimeFigureOut">
              <a:rPr lang="en-IN" smtClean="0"/>
              <a:t>30-08-2020</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846DF65-E111-414D-83F7-256FB1F64133}" type="slidenum">
              <a:rPr lang="en-IN" smtClean="0"/>
              <a:t>‹#›</a:t>
            </a:fld>
            <a:endParaRPr lang="en-IN"/>
          </a:p>
        </p:txBody>
      </p:sp>
    </p:spTree>
    <p:extLst>
      <p:ext uri="{BB962C8B-B14F-4D97-AF65-F5344CB8AC3E}">
        <p14:creationId xmlns:p14="http://schemas.microsoft.com/office/powerpoint/2010/main" val="3825186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4A596E-82B7-497B-A269-203DA017DCC7}" type="datetimeFigureOut">
              <a:rPr lang="en-IN" smtClean="0"/>
              <a:t>30-08-2020</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846DF65-E111-414D-83F7-256FB1F64133}" type="slidenum">
              <a:rPr lang="en-IN" smtClean="0"/>
              <a:t>‹#›</a:t>
            </a:fld>
            <a:endParaRPr lang="en-IN"/>
          </a:p>
        </p:txBody>
      </p:sp>
    </p:spTree>
    <p:extLst>
      <p:ext uri="{BB962C8B-B14F-4D97-AF65-F5344CB8AC3E}">
        <p14:creationId xmlns:p14="http://schemas.microsoft.com/office/powerpoint/2010/main" val="746739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4A596E-82B7-497B-A269-203DA017DCC7}" type="datetimeFigureOut">
              <a:rPr lang="en-IN" smtClean="0"/>
              <a:t>30-08-2020</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846DF65-E111-414D-83F7-256FB1F64133}" type="slidenum">
              <a:rPr lang="en-IN" smtClean="0"/>
              <a:t>‹#›</a:t>
            </a:fld>
            <a:endParaRPr lang="en-IN"/>
          </a:p>
        </p:txBody>
      </p:sp>
    </p:spTree>
    <p:extLst>
      <p:ext uri="{BB962C8B-B14F-4D97-AF65-F5344CB8AC3E}">
        <p14:creationId xmlns:p14="http://schemas.microsoft.com/office/powerpoint/2010/main" val="47814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4A596E-82B7-497B-A269-203DA017DCC7}" type="datetimeFigureOut">
              <a:rPr lang="en-IN" smtClean="0"/>
              <a:t>30-08-2020</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846DF65-E111-414D-83F7-256FB1F64133}" type="slidenum">
              <a:rPr lang="en-IN" smtClean="0"/>
              <a:t>‹#›</a:t>
            </a:fld>
            <a:endParaRPr lang="en-IN"/>
          </a:p>
        </p:txBody>
      </p:sp>
    </p:spTree>
    <p:extLst>
      <p:ext uri="{BB962C8B-B14F-4D97-AF65-F5344CB8AC3E}">
        <p14:creationId xmlns:p14="http://schemas.microsoft.com/office/powerpoint/2010/main" val="1644837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4A596E-82B7-497B-A269-203DA017DCC7}" type="datetimeFigureOut">
              <a:rPr lang="en-IN" smtClean="0"/>
              <a:t>30-08-2020</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846DF65-E111-414D-83F7-256FB1F64133}" type="slidenum">
              <a:rPr lang="en-IN" smtClean="0"/>
              <a:t>‹#›</a:t>
            </a:fld>
            <a:endParaRPr lang="en-IN"/>
          </a:p>
        </p:txBody>
      </p:sp>
    </p:spTree>
    <p:extLst>
      <p:ext uri="{BB962C8B-B14F-4D97-AF65-F5344CB8AC3E}">
        <p14:creationId xmlns:p14="http://schemas.microsoft.com/office/powerpoint/2010/main" val="1618458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4A596E-82B7-497B-A269-203DA017DCC7}" type="datetimeFigureOut">
              <a:rPr lang="en-IN" smtClean="0"/>
              <a:t>30-08-2020</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846DF65-E111-414D-83F7-256FB1F64133}" type="slidenum">
              <a:rPr lang="en-IN" smtClean="0"/>
              <a:t>‹#›</a:t>
            </a:fld>
            <a:endParaRPr lang="en-IN"/>
          </a:p>
        </p:txBody>
      </p:sp>
    </p:spTree>
    <p:extLst>
      <p:ext uri="{BB962C8B-B14F-4D97-AF65-F5344CB8AC3E}">
        <p14:creationId xmlns:p14="http://schemas.microsoft.com/office/powerpoint/2010/main" val="2444863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4A596E-82B7-497B-A269-203DA017DCC7}" type="datetimeFigureOut">
              <a:rPr lang="en-IN" smtClean="0"/>
              <a:t>30-08-2020</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846DF65-E111-414D-83F7-256FB1F64133}" type="slidenum">
              <a:rPr lang="en-IN" smtClean="0"/>
              <a:t>‹#›</a:t>
            </a:fld>
            <a:endParaRPr lang="en-IN"/>
          </a:p>
        </p:txBody>
      </p:sp>
    </p:spTree>
    <p:extLst>
      <p:ext uri="{BB962C8B-B14F-4D97-AF65-F5344CB8AC3E}">
        <p14:creationId xmlns:p14="http://schemas.microsoft.com/office/powerpoint/2010/main" val="3355819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4A596E-82B7-497B-A269-203DA017DCC7}" type="datetimeFigureOut">
              <a:rPr lang="en-IN" smtClean="0"/>
              <a:t>30-08-2020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846DF65-E111-414D-83F7-256FB1F64133}" type="slidenum">
              <a:rPr lang="en-IN" smtClean="0"/>
              <a:t>‹#›</a:t>
            </a:fld>
            <a:endParaRPr lang="en-IN"/>
          </a:p>
        </p:txBody>
      </p:sp>
    </p:spTree>
    <p:extLst>
      <p:ext uri="{BB962C8B-B14F-4D97-AF65-F5344CB8AC3E}">
        <p14:creationId xmlns:p14="http://schemas.microsoft.com/office/powerpoint/2010/main" val="1497183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4A596E-82B7-497B-A269-203DA017DCC7}" type="datetimeFigureOut">
              <a:rPr lang="en-IN" smtClean="0"/>
              <a:t>30-08-2020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846DF65-E111-414D-83F7-256FB1F64133}" type="slidenum">
              <a:rPr lang="en-IN" smtClean="0"/>
              <a:t>‹#›</a:t>
            </a:fld>
            <a:endParaRPr lang="en-IN"/>
          </a:p>
        </p:txBody>
      </p:sp>
    </p:spTree>
    <p:extLst>
      <p:ext uri="{BB962C8B-B14F-4D97-AF65-F5344CB8AC3E}">
        <p14:creationId xmlns:p14="http://schemas.microsoft.com/office/powerpoint/2010/main" val="1840595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54A596E-82B7-497B-A269-203DA017DCC7}" type="datetimeFigureOut">
              <a:rPr lang="en-IN" smtClean="0"/>
              <a:t>30-08-2020</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846DF65-E111-414D-83F7-256FB1F64133}" type="slidenum">
              <a:rPr lang="en-IN" smtClean="0"/>
              <a:t>‹#›</a:t>
            </a:fld>
            <a:endParaRPr lang="en-IN"/>
          </a:p>
        </p:txBody>
      </p:sp>
    </p:spTree>
    <p:extLst>
      <p:ext uri="{BB962C8B-B14F-4D97-AF65-F5344CB8AC3E}">
        <p14:creationId xmlns:p14="http://schemas.microsoft.com/office/powerpoint/2010/main" val="6561553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arget="../media/image13.jpeg" Type="http://schemas.openxmlformats.org/officeDocument/2006/relationships/image"/><Relationship Id="rId2" Target="../media/image12.jpeg" Type="http://schemas.openxmlformats.org/officeDocument/2006/relationships/image"/><Relationship Id="rId1" Target="../slideLayouts/slideLayout7.xml" Type="http://schemas.openxmlformats.org/officeDocument/2006/relationships/slideLayout"/></Relationships>
</file>

<file path=ppt/slides/_rels/slide12.xml.rels><?xml version="1.0" encoding="UTF-8" standalone="yes"?>
<Relationships xmlns="http://schemas.openxmlformats.org/package/2006/relationships"><Relationship Id="rId3" Type="http://schemas.openxmlformats.org/officeDocument/2006/relationships/hyperlink" Target="https://www.thelandbetween.ca/2020/01/hippo-the-greatest-threat-to-biodiversity/"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minusoneproject.wordpress.com/tag/eco-consumeris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hyperlink" Target="https://kalpavriksh.org/kailadevi-sanctuar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hyperlink" Target="https://www.wwfindia.org/news_facts/feature_stories/kokkare_bellur_nest_in_peac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hyperlink" Target="https://www.worldwildlife.org/threats/illegal-wildlife-trade" TargetMode="External"/><Relationship Id="rId4" Type="http://schemas.openxmlformats.org/officeDocument/2006/relationships/hyperlink" Target="https://www.nationalgeographic.com/animals/reference/exotic-pet-trade/" TargetMode="External"/></Relationships>
</file>

<file path=ppt/slides/_rels/slide18.xml.rels><?xml version="1.0" encoding="UTF-8" standalone="yes" ?><Relationships xmlns="http://schemas.openxmlformats.org/package/2006/relationships"><Relationship Id="rId3" Target="../media/image25.jpeg" Type="http://schemas.openxmlformats.org/officeDocument/2006/relationships/image"/><Relationship Id="rId2" Target="https://sg.inflibnet.ac.in/bitstream/10603/38074/8/08_chapter%203.pdf" TargetMode="External" Type="http://schemas.openxmlformats.org/officeDocument/2006/relationships/hyperlink"/><Relationship Id="rId1" Target="../slideLayouts/slideLayout2.xml" Type="http://schemas.openxmlformats.org/officeDocument/2006/relationships/slideLayout"/></Relationships>
</file>

<file path=ppt/slides/_rels/slide19.xml.rels><?xml version="1.0" encoding="UTF-8" standalone="yes" ?><Relationships xmlns="http://schemas.openxmlformats.org/package/2006/relationships"><Relationship Id="rId3" Target="../media/image27.jpeg" Type="http://schemas.openxmlformats.org/officeDocument/2006/relationships/image"/><Relationship Id="rId2" Target="../media/image26.png" Type="http://schemas.openxmlformats.org/officeDocument/2006/relationships/image"/><Relationship Id="rId1" Target="../slideLayouts/slideLayout2.xml" Type="http://schemas.openxmlformats.org/officeDocument/2006/relationships/slideLayout"/><Relationship Id="rId4" Target="../media/image28.jpeg" Type="http://schemas.openxmlformats.org/officeDocument/2006/relationships/image"/></Relationships>
</file>

<file path=ppt/slides/_rels/slide2.xml.rels><?xml version="1.0" encoding="UTF-8" standalone="yes"?>
<Relationships xmlns="http://schemas.openxmlformats.org/package/2006/relationships"><Relationship Id="rId3" Type="http://schemas.openxmlformats.org/officeDocument/2006/relationships/hyperlink" Target="https://www.naturepl.com/pictures/pdfs/Naturepl.com_Hotspots.pdf"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biodiversitya-z.org/content/biodiversity-hotspots.pdf" TargetMode="External"/></Relationships>
</file>

<file path=ppt/slides/_rels/slide20.xml.rels><?xml version="1.0" encoding="UTF-8" standalone="yes" ?><Relationships xmlns="http://schemas.openxmlformats.org/package/2006/relationships"><Relationship Id="rId3" Target="http://www.wiienvis.nic.in/Database/ElephantReserves_8226.aspx" TargetMode="External" Type="http://schemas.openxmlformats.org/officeDocument/2006/relationships/hyperlink"/><Relationship Id="rId2" Target="../media/image29.jpeg" Type="http://schemas.openxmlformats.org/officeDocument/2006/relationships/image"/><Relationship Id="rId1" Target="../slideLayouts/slideLayout2.xml" Type="http://schemas.openxmlformats.org/officeDocument/2006/relationships/slideLayout"/></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arget="../media/image32.jpeg" Type="http://schemas.openxmlformats.org/officeDocument/2006/relationships/image"/><Relationship Id="rId2" Target="../media/image31.jpeg" Type="http://schemas.openxmlformats.org/officeDocument/2006/relationships/image"/><Relationship Id="rId1" Target="../slideLayouts/slideLayout2.xml" Type="http://schemas.openxmlformats.org/officeDocument/2006/relationships/slideLayout"/><Relationship Id="rId6" Target="https://www.cbd.int/" TargetMode="External" Type="http://schemas.openxmlformats.org/officeDocument/2006/relationships/hyperlink"/><Relationship Id="rId5" Target="../media/image34.jpeg" Type="http://schemas.openxmlformats.org/officeDocument/2006/relationships/image"/><Relationship Id="rId4" Target="../media/image33.png" Type="http://schemas.openxmlformats.org/officeDocument/2006/relationships/image"/></Relationships>
</file>

<file path=ppt/slides/_rels/slide23.xml.rels><?xml version="1.0" encoding="UTF-8" standalone="yes" ?><Relationships xmlns="http://schemas.openxmlformats.org/package/2006/relationships"><Relationship Id="rId3" Target="http://www.geacindia.gov.in/resource-documents/13_1-Cartagena_Protocol_on_Biosafety_An_Overview.pdf" TargetMode="External" Type="http://schemas.openxmlformats.org/officeDocument/2006/relationships/hyperlink"/><Relationship Id="rId2" Target="../media/image35.jpeg" Type="http://schemas.openxmlformats.org/officeDocument/2006/relationships/image"/><Relationship Id="rId1" Target="../slideLayouts/slideLayout2.xml" Type="http://schemas.openxmlformats.org/officeDocument/2006/relationships/slideLayout"/></Relationships>
</file>

<file path=ppt/slides/_rels/slide24.xml.rels><?xml version="1.0" encoding="UTF-8" standalone="yes" ?><Relationships xmlns="http://schemas.openxmlformats.org/package/2006/relationships"><Relationship Id="rId3" Target="https://www.cites.org/" TargetMode="External" Type="http://schemas.openxmlformats.org/officeDocument/2006/relationships/hyperlink"/><Relationship Id="rId2" Target="../media/image36.jpeg" Type="http://schemas.openxmlformats.org/officeDocument/2006/relationships/image"/><Relationship Id="rId1" Target="../slideLayouts/slideLayout2.xml" Type="http://schemas.openxmlformats.org/officeDocument/2006/relationships/slideLayout"/></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whc.unesco.org/en/statesparties/I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arget="https://culter.colorado.edu/~kittel/CIHotspots_Feb05.pdf" TargetMode="External" Type="http://schemas.openxmlformats.org/officeDocument/2006/relationships/hyperlink"/><Relationship Id="rId2" Target="../media/image2.jpeg" Type="http://schemas.openxmlformats.org/officeDocument/2006/relationships/image"/><Relationship Id="rId1" Target="../slideLayouts/slideLayout2.xml" Type="http://schemas.openxmlformats.org/officeDocument/2006/relationships/slideLayout"/></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isebindia.com/09-12/10-11-3.html" TargetMode="External"/></Relationships>
</file>

<file path=ppt/slides/_rels/slide5.xml.rels><?xml version="1.0" encoding="UTF-8" standalone="yes" ?><Relationships xmlns="http://schemas.openxmlformats.org/package/2006/relationships"><Relationship Id="rId3" Target="../media/image5.jpeg" Type="http://schemas.openxmlformats.org/officeDocument/2006/relationships/image"/><Relationship Id="rId2" Target="../notesSlides/notesSlide2.xml" Type="http://schemas.openxmlformats.org/officeDocument/2006/relationships/notesSlide"/><Relationship Id="rId1" Target="../slideLayouts/slideLayout2.xml" Type="http://schemas.openxmlformats.org/officeDocument/2006/relationships/slideLayout"/><Relationship Id="rId4" Target="../media/image6.jpeg" Type="http://schemas.openxmlformats.org/officeDocument/2006/relationships/image"/></Relationships>
</file>

<file path=ppt/slides/_rels/slide6.xml.rels><?xml version="1.0" encoding="UTF-8" standalone="yes"?>
<Relationships xmlns="http://schemas.openxmlformats.org/package/2006/relationships"><Relationship Id="rId3" Type="http://schemas.openxmlformats.org/officeDocument/2006/relationships/hyperlink" Target="https://www.nwf.org/Educational-Resources/Wildlife-Guide/Understanding-Conservation/Endangered-Species"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nwf.org/Educational-Resources/Wildlife-Guide/Understanding-Conservation/Endangered-Species"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arget="../media/image9.jpeg" Type="http://schemas.openxmlformats.org/officeDocument/2006/relationships/image"/><Relationship Id="rId2" Target="../notesSlides/notesSlide3.xml" Type="http://schemas.openxmlformats.org/officeDocument/2006/relationships/notesSlide"/><Relationship Id="rId1" Target="../slideLayouts/slideLayout7.xml" Type="http://schemas.openxmlformats.org/officeDocument/2006/relationships/slideLayout"/><Relationship Id="rId4" Target="../media/image10.jpeg" Type="http://schemas.openxmlformats.org/officeDocument/2006/relationships/image"/></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iodiversity | Types, importance, and conservation of biodiversity - HSE  and Fire protection | safety, OHSA, health, environment, process safety,  occupational diseases">
            <a:extLst>
              <a:ext uri="{FF2B5EF4-FFF2-40B4-BE49-F238E27FC236}">
                <a16:creationId xmlns:a16="http://schemas.microsoft.com/office/drawing/2014/main" id="{A445178C-60B9-446F-8B13-010534D51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0154" y="997047"/>
            <a:ext cx="4487593" cy="4863905"/>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3397A2-3ED7-4F8E-8C9A-B4DE5F129E15}"/>
              </a:ext>
            </a:extLst>
          </p:cNvPr>
          <p:cNvSpPr txBox="1"/>
          <p:nvPr/>
        </p:nvSpPr>
        <p:spPr>
          <a:xfrm>
            <a:off x="7230795" y="1351507"/>
            <a:ext cx="4023361" cy="4154984"/>
          </a:xfrm>
          <a:prstGeom prst="rect">
            <a:avLst/>
          </a:prstGeom>
          <a:noFill/>
        </p:spPr>
        <p:txBody>
          <a:bodyPr wrap="square" rtlCol="0">
            <a:spAutoFit/>
          </a:bodyPr>
          <a:lstStyle/>
          <a:p>
            <a:pPr algn="ctr">
              <a:lnSpc>
                <a:spcPct val="150000"/>
              </a:lnSpc>
            </a:pPr>
            <a:r>
              <a:rPr lang="en-IN" sz="2400" b="1" dirty="0">
                <a:effectLst/>
                <a:latin typeface="Calibri" panose="020F0502020204030204" pitchFamily="34" charset="0"/>
                <a:ea typeface="Calibri" panose="020F0502020204030204" pitchFamily="34" charset="0"/>
              </a:rPr>
              <a:t>LECTURE – 1.7</a:t>
            </a:r>
          </a:p>
          <a:p>
            <a:pPr algn="ctr">
              <a:lnSpc>
                <a:spcPct val="150000"/>
              </a:lnSpc>
            </a:pPr>
            <a:endParaRPr lang="en-IN" sz="2400" b="1" dirty="0">
              <a:effectLst/>
              <a:latin typeface="Calibri" panose="020F0502020204030204" pitchFamily="34" charset="0"/>
              <a:ea typeface="Calibri" panose="020F0502020204030204" pitchFamily="34" charset="0"/>
            </a:endParaRPr>
          </a:p>
          <a:p>
            <a:pPr algn="ctr">
              <a:lnSpc>
                <a:spcPct val="150000"/>
              </a:lnSpc>
            </a:pPr>
            <a:r>
              <a:rPr lang="en-IN" sz="2400" b="1" dirty="0">
                <a:latin typeface="Calibri" panose="020F0502020204030204" pitchFamily="34" charset="0"/>
                <a:ea typeface="Calibri" panose="020F0502020204030204" pitchFamily="34" charset="0"/>
              </a:rPr>
              <a:t>BIODIVERSITY</a:t>
            </a:r>
          </a:p>
          <a:p>
            <a:pPr algn="ctr">
              <a:lnSpc>
                <a:spcPct val="150000"/>
              </a:lnSpc>
            </a:pPr>
            <a:endParaRPr lang="en-IN" sz="2400" b="1" dirty="0">
              <a:latin typeface="Calibri" panose="020F0502020204030204" pitchFamily="34" charset="0"/>
              <a:ea typeface="Calibri" panose="020F0502020204030204" pitchFamily="34" charset="0"/>
            </a:endParaRPr>
          </a:p>
          <a:p>
            <a:pPr marL="342900" indent="-342900" algn="ctr">
              <a:buFont typeface="Arial" panose="020B0604020202020204" pitchFamily="34" charset="0"/>
              <a:buChar char="•"/>
            </a:pPr>
            <a:r>
              <a:rPr lang="en-IN" sz="2400" b="1" dirty="0">
                <a:latin typeface="Calibri" panose="020F0502020204030204" pitchFamily="34" charset="0"/>
              </a:rPr>
              <a:t>Biodiversity</a:t>
            </a:r>
            <a:r>
              <a:rPr lang="en-IN" sz="2400" b="1" dirty="0">
                <a:latin typeface="Calibri" panose="020F0502020204030204" pitchFamily="34" charset="0"/>
                <a:ea typeface="Calibri" panose="020F0502020204030204" pitchFamily="34" charset="0"/>
              </a:rPr>
              <a:t> Hotspots </a:t>
            </a:r>
          </a:p>
          <a:p>
            <a:pPr marL="342900" indent="-342900" algn="ctr">
              <a:buFont typeface="Arial" panose="020B0604020202020204" pitchFamily="34" charset="0"/>
              <a:buChar char="•"/>
            </a:pPr>
            <a:endParaRPr lang="en-IN" sz="2400" b="1" dirty="0">
              <a:latin typeface="Calibri" panose="020F0502020204030204" pitchFamily="34" charset="0"/>
              <a:ea typeface="Calibri" panose="020F0502020204030204" pitchFamily="34" charset="0"/>
            </a:endParaRPr>
          </a:p>
          <a:p>
            <a:pPr marL="342900" indent="-342900" algn="ctr">
              <a:buFont typeface="Arial" panose="020B0604020202020204" pitchFamily="34" charset="0"/>
              <a:buChar char="•"/>
            </a:pPr>
            <a:r>
              <a:rPr lang="en-IN" sz="2400" b="1" dirty="0">
                <a:latin typeface="Calibri" panose="020F0502020204030204" pitchFamily="34" charset="0"/>
                <a:ea typeface="Calibri" panose="020F0502020204030204" pitchFamily="34" charset="0"/>
              </a:rPr>
              <a:t>Threats to Biodiversity</a:t>
            </a:r>
          </a:p>
          <a:p>
            <a:pPr algn="ctr"/>
            <a:endParaRPr lang="en-IN" sz="2400" b="1" dirty="0">
              <a:latin typeface="Calibri" panose="020F0502020204030204" pitchFamily="34" charset="0"/>
              <a:ea typeface="Calibri" panose="020F0502020204030204" pitchFamily="34" charset="0"/>
            </a:endParaRPr>
          </a:p>
          <a:p>
            <a:pPr marL="342900" indent="-342900" algn="ctr">
              <a:buFont typeface="Arial" panose="020B0604020202020204" pitchFamily="34" charset="0"/>
              <a:buChar char="•"/>
            </a:pPr>
            <a:r>
              <a:rPr lang="en-IN" sz="2400" b="1" dirty="0">
                <a:latin typeface="Calibri" panose="020F0502020204030204" pitchFamily="34" charset="0"/>
              </a:rPr>
              <a:t>Biodiversity conservation</a:t>
            </a:r>
          </a:p>
        </p:txBody>
      </p:sp>
    </p:spTree>
    <p:extLst>
      <p:ext uri="{BB962C8B-B14F-4D97-AF65-F5344CB8AC3E}">
        <p14:creationId xmlns:p14="http://schemas.microsoft.com/office/powerpoint/2010/main" val="3623626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15692B42-9D44-426C-A88F-14A4F216F3F0}"/>
              </a:ext>
            </a:extLst>
          </p:cNvPr>
          <p:cNvSpPr>
            <a:spLocks noGrp="1" noChangeArrowheads="1"/>
          </p:cNvSpPr>
          <p:nvPr>
            <p:ph idx="4294967295"/>
          </p:nvPr>
        </p:nvSpPr>
        <p:spPr>
          <a:xfrm>
            <a:off x="759657" y="1366475"/>
            <a:ext cx="6541475" cy="4710768"/>
          </a:xfrm>
        </p:spPr>
        <p:txBody>
          <a:bodyPr>
            <a:normAutofit/>
          </a:bodyPr>
          <a:lstStyle/>
          <a:p>
            <a:pPr eaLnBrk="1" hangingPunct="1"/>
            <a:endParaRPr lang="en-US" altLang="en-US" b="1" dirty="0">
              <a:cs typeface="Times New Roman" panose="02020603050405020304" pitchFamily="18" charset="0"/>
            </a:endParaRPr>
          </a:p>
          <a:p>
            <a:pPr algn="just" eaLnBrk="1" hangingPunct="1">
              <a:lnSpc>
                <a:spcPct val="200000"/>
              </a:lnSpc>
              <a:buFont typeface="Wingdings" panose="05000000000000000000" pitchFamily="2" charset="2"/>
              <a:buChar char="v"/>
            </a:pPr>
            <a:r>
              <a:rPr lang="en-US" altLang="en-US" sz="2400" b="1" dirty="0">
                <a:latin typeface="Garamond" panose="02020404030301010803" pitchFamily="18" charset="0"/>
                <a:cs typeface="Times New Roman" panose="02020603050405020304" pitchFamily="18" charset="0"/>
              </a:rPr>
              <a:t> </a:t>
            </a:r>
            <a:r>
              <a:rPr lang="en-US" altLang="en-US" sz="2400" b="1" dirty="0">
                <a:solidFill>
                  <a:srgbClr val="C00000"/>
                </a:solidFill>
                <a:latin typeface="Garamond" panose="02020404030301010803" pitchFamily="18" charset="0"/>
                <a:cs typeface="Times New Roman" panose="02020603050405020304" pitchFamily="18" charset="0"/>
              </a:rPr>
              <a:t>1. The past and present distribution</a:t>
            </a:r>
          </a:p>
          <a:p>
            <a:pPr algn="just" eaLnBrk="1" hangingPunct="1">
              <a:lnSpc>
                <a:spcPct val="200000"/>
              </a:lnSpc>
              <a:buFont typeface="Wingdings" panose="05000000000000000000" pitchFamily="2" charset="2"/>
              <a:buChar char="v"/>
            </a:pPr>
            <a:r>
              <a:rPr lang="en-US" altLang="en-US" sz="2400" b="1" dirty="0">
                <a:solidFill>
                  <a:srgbClr val="C00000"/>
                </a:solidFill>
                <a:latin typeface="Garamond" panose="02020404030301010803" pitchFamily="18" charset="0"/>
                <a:cs typeface="Times New Roman" panose="02020603050405020304" pitchFamily="18" charset="0"/>
              </a:rPr>
              <a:t>2. Decline in the number of population in course of time</a:t>
            </a:r>
          </a:p>
          <a:p>
            <a:pPr algn="just" eaLnBrk="1" hangingPunct="1">
              <a:lnSpc>
                <a:spcPct val="200000"/>
              </a:lnSpc>
              <a:buFont typeface="Wingdings" panose="05000000000000000000" pitchFamily="2" charset="2"/>
              <a:buChar char="v"/>
            </a:pPr>
            <a:r>
              <a:rPr lang="en-US" altLang="en-US" sz="2400" b="1" dirty="0">
                <a:solidFill>
                  <a:srgbClr val="C00000"/>
                </a:solidFill>
                <a:latin typeface="Garamond" panose="02020404030301010803" pitchFamily="18" charset="0"/>
                <a:cs typeface="Times New Roman" panose="02020603050405020304" pitchFamily="18" charset="0"/>
              </a:rPr>
              <a:t>3. Abundance and quality of natural habitat</a:t>
            </a:r>
          </a:p>
          <a:p>
            <a:pPr algn="just" eaLnBrk="1" hangingPunct="1">
              <a:lnSpc>
                <a:spcPct val="200000"/>
              </a:lnSpc>
              <a:buFont typeface="Wingdings" panose="05000000000000000000" pitchFamily="2" charset="2"/>
              <a:buChar char="v"/>
            </a:pPr>
            <a:r>
              <a:rPr lang="en-US" altLang="en-US" sz="2400" b="1" dirty="0">
                <a:solidFill>
                  <a:srgbClr val="C00000"/>
                </a:solidFill>
                <a:latin typeface="Garamond" panose="02020404030301010803" pitchFamily="18" charset="0"/>
                <a:cs typeface="Times New Roman" panose="02020603050405020304" pitchFamily="18" charset="0"/>
              </a:rPr>
              <a:t>4. Biological and potential value of the species</a:t>
            </a:r>
          </a:p>
          <a:p>
            <a:pPr algn="just" eaLnBrk="1" hangingPunct="1">
              <a:lnSpc>
                <a:spcPct val="200000"/>
              </a:lnSpc>
              <a:buFont typeface="Wingdings" panose="05000000000000000000" pitchFamily="2" charset="2"/>
              <a:buChar char="v"/>
            </a:pPr>
            <a:endParaRPr lang="en-US" altLang="en-US" sz="2400" b="1" dirty="0">
              <a:latin typeface="Garamond" panose="02020404030301010803" pitchFamily="18" charset="0"/>
              <a:cs typeface="Times New Roman" panose="02020603050405020304" pitchFamily="18" charset="0"/>
            </a:endParaRPr>
          </a:p>
          <a:p>
            <a:pPr algn="ctr" eaLnBrk="1" hangingPunct="1">
              <a:buFontTx/>
              <a:buNone/>
            </a:pPr>
            <a:endParaRPr lang="en-US" altLang="en-US" sz="2000" dirty="0">
              <a:cs typeface="Times New Roman" panose="02020603050405020304" pitchFamily="18" charset="0"/>
            </a:endParaRPr>
          </a:p>
          <a:p>
            <a:pPr eaLnBrk="1" hangingPunct="1"/>
            <a:endParaRPr lang="en-US" altLang="en-US" sz="2000" dirty="0">
              <a:cs typeface="Times New Roman" panose="02020603050405020304" pitchFamily="18" charset="0"/>
            </a:endParaRPr>
          </a:p>
        </p:txBody>
      </p:sp>
      <p:sp>
        <p:nvSpPr>
          <p:cNvPr id="5" name="TextBox 4">
            <a:extLst>
              <a:ext uri="{FF2B5EF4-FFF2-40B4-BE49-F238E27FC236}">
                <a16:creationId xmlns:a16="http://schemas.microsoft.com/office/drawing/2014/main" id="{59F22BD7-465F-40A9-B304-68A0B99B2394}"/>
              </a:ext>
            </a:extLst>
          </p:cNvPr>
          <p:cNvSpPr txBox="1"/>
          <p:nvPr/>
        </p:nvSpPr>
        <p:spPr>
          <a:xfrm>
            <a:off x="1519311" y="203982"/>
            <a:ext cx="9636370" cy="884216"/>
          </a:xfrm>
          <a:prstGeom prst="rect">
            <a:avLst/>
          </a:prstGeom>
          <a:noFill/>
        </p:spPr>
        <p:txBody>
          <a:bodyPr wrap="square">
            <a:spAutoFit/>
          </a:bodyPr>
          <a:lstStyle/>
          <a:p>
            <a:pPr marL="0" indent="0" algn="ctr" eaLnBrk="1" hangingPunct="1">
              <a:lnSpc>
                <a:spcPct val="150000"/>
              </a:lnSpc>
              <a:buNone/>
            </a:pPr>
            <a:r>
              <a:rPr lang="en-US" altLang="en-US" sz="1800" b="1" u="sng" dirty="0">
                <a:latin typeface="Garamond" panose="02020404030301010803" pitchFamily="18" charset="0"/>
                <a:cs typeface="Times New Roman" panose="02020603050405020304" pitchFamily="18" charset="0"/>
              </a:rPr>
              <a:t>RECOGNITION OF THREAT TO INDIVIDUAL SPECIES IN THEIR WILD HABITAT IS BASED ON </a:t>
            </a:r>
          </a:p>
        </p:txBody>
      </p:sp>
      <p:pic>
        <p:nvPicPr>
          <p:cNvPr id="2050" name="Picture 2" descr="Endangered Species Collage - Patricia Pizano">
            <a:extLst>
              <a:ext uri="{FF2B5EF4-FFF2-40B4-BE49-F238E27FC236}">
                <a16:creationId xmlns:a16="http://schemas.microsoft.com/office/drawing/2014/main" id="{8CC90E3F-F5D9-4685-87C2-36DBFDFC8B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1132" y="1366475"/>
            <a:ext cx="4688279" cy="447608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894CA1-11AE-412A-9AC3-0B3A0E114E67}"/>
              </a:ext>
            </a:extLst>
          </p:cNvPr>
          <p:cNvSpPr txBox="1"/>
          <p:nvPr/>
        </p:nvSpPr>
        <p:spPr>
          <a:xfrm>
            <a:off x="1867486" y="181094"/>
            <a:ext cx="6098344" cy="584775"/>
          </a:xfrm>
          <a:prstGeom prst="rect">
            <a:avLst/>
          </a:prstGeom>
          <a:noFill/>
        </p:spPr>
        <p:txBody>
          <a:bodyPr wrap="square">
            <a:spAutoFit/>
          </a:bodyPr>
          <a:lstStyle/>
          <a:p>
            <a:pPr algn="l"/>
            <a:r>
              <a:rPr lang="en-IN" sz="3200" b="1" i="0" u="sng" dirty="0">
                <a:solidFill>
                  <a:srgbClr val="333333"/>
                </a:solidFill>
                <a:effectLst/>
                <a:latin typeface="Garamond" panose="02020404030301010803" pitchFamily="18" charset="0"/>
              </a:rPr>
              <a:t>Success Stories – Case Studies</a:t>
            </a:r>
          </a:p>
        </p:txBody>
      </p:sp>
      <p:sp>
        <p:nvSpPr>
          <p:cNvPr id="5" name="TextBox 4">
            <a:extLst>
              <a:ext uri="{FF2B5EF4-FFF2-40B4-BE49-F238E27FC236}">
                <a16:creationId xmlns:a16="http://schemas.microsoft.com/office/drawing/2014/main" id="{56F18571-EE4E-4879-B6C1-37282CDD653A}"/>
              </a:ext>
            </a:extLst>
          </p:cNvPr>
          <p:cNvSpPr txBox="1"/>
          <p:nvPr/>
        </p:nvSpPr>
        <p:spPr>
          <a:xfrm>
            <a:off x="164122" y="1156393"/>
            <a:ext cx="6883791" cy="2831544"/>
          </a:xfrm>
          <a:prstGeom prst="rect">
            <a:avLst/>
          </a:prstGeom>
          <a:noFill/>
        </p:spPr>
        <p:txBody>
          <a:bodyPr wrap="square">
            <a:spAutoFit/>
          </a:bodyPr>
          <a:lstStyle/>
          <a:p>
            <a:r>
              <a:rPr lang="en-US" b="1" i="0" u="none" strike="noStrike" dirty="0">
                <a:solidFill>
                  <a:srgbClr val="AD7C1D"/>
                </a:solidFill>
                <a:effectLst/>
                <a:latin typeface="Garamond" panose="02020404030301010803" pitchFamily="18" charset="0"/>
              </a:rPr>
              <a:t>1. Bald Eagle</a:t>
            </a:r>
            <a:endParaRPr lang="en-US" b="1" u="none" strike="noStrike" dirty="0">
              <a:solidFill>
                <a:srgbClr val="272B2D"/>
              </a:solidFill>
              <a:latin typeface="Garamond" panose="02020404030301010803" pitchFamily="18" charset="0"/>
            </a:endParaRPr>
          </a:p>
          <a:p>
            <a:pPr marL="285750" indent="-285750">
              <a:buFont typeface="Arial" panose="020B0604020202020204" pitchFamily="34" charset="0"/>
              <a:buChar char="•"/>
            </a:pPr>
            <a:r>
              <a:rPr lang="en-US" sz="1600" b="0" i="0" dirty="0">
                <a:solidFill>
                  <a:srgbClr val="272B2D"/>
                </a:solidFill>
                <a:effectLst/>
                <a:latin typeface="Garamond" panose="02020404030301010803" pitchFamily="18" charset="0"/>
              </a:rPr>
              <a:t>In the 1960s, a mere 500 bald eagles could be found soaring across America's lower 48 states. </a:t>
            </a:r>
          </a:p>
          <a:p>
            <a:pPr marL="285750" indent="-285750">
              <a:buFont typeface="Arial" panose="020B0604020202020204" pitchFamily="34" charset="0"/>
              <a:buChar char="•"/>
            </a:pPr>
            <a:r>
              <a:rPr lang="en-US" sz="1600" b="0" i="0" dirty="0">
                <a:solidFill>
                  <a:srgbClr val="272B2D"/>
                </a:solidFill>
                <a:effectLst/>
                <a:latin typeface="Garamond" panose="02020404030301010803" pitchFamily="18" charset="0"/>
              </a:rPr>
              <a:t>Dangerous </a:t>
            </a:r>
            <a:r>
              <a:rPr lang="en-US" sz="1600" b="0" i="0" u="none" strike="noStrike" dirty="0">
                <a:solidFill>
                  <a:srgbClr val="AD7C1D"/>
                </a:solidFill>
                <a:effectLst/>
                <a:latin typeface="Garamond" panose="02020404030301010803" pitchFamily="18" charset="0"/>
              </a:rPr>
              <a:t>pesticides</a:t>
            </a:r>
            <a:r>
              <a:rPr lang="en-US" sz="1600" b="0" i="0" dirty="0">
                <a:solidFill>
                  <a:srgbClr val="272B2D"/>
                </a:solidFill>
                <a:effectLst/>
                <a:latin typeface="Garamond" panose="02020404030301010803" pitchFamily="18" charset="0"/>
              </a:rPr>
              <a:t> and chemicals, released into bald eagle habitats, thinned the shells of their eggs, killing their young. </a:t>
            </a:r>
          </a:p>
          <a:p>
            <a:pPr marL="285750" indent="-285750">
              <a:buFont typeface="Arial" panose="020B0604020202020204" pitchFamily="34" charset="0"/>
              <a:buChar char="•"/>
            </a:pPr>
            <a:r>
              <a:rPr lang="en-US" sz="1600" b="0" i="0" dirty="0">
                <a:solidFill>
                  <a:srgbClr val="272B2D"/>
                </a:solidFill>
                <a:effectLst/>
                <a:latin typeface="Garamond" panose="02020404030301010803" pitchFamily="18" charset="0"/>
              </a:rPr>
              <a:t>1960s - only 400 breeding pairs of bald eagles were found.</a:t>
            </a:r>
          </a:p>
          <a:p>
            <a:pPr marL="285750" indent="-285750">
              <a:buFont typeface="Arial" panose="020B0604020202020204" pitchFamily="34" charset="0"/>
              <a:buChar char="•"/>
            </a:pPr>
            <a:r>
              <a:rPr lang="en-US" sz="1600" b="0" i="0" dirty="0">
                <a:solidFill>
                  <a:srgbClr val="272B2D"/>
                </a:solidFill>
                <a:effectLst/>
                <a:latin typeface="Garamond" panose="02020404030301010803" pitchFamily="18" charset="0"/>
              </a:rPr>
              <a:t>Under ESA - bald eagle numbers have rebounded to more than 7,000 breeding pairs of bald eagles today. </a:t>
            </a:r>
          </a:p>
          <a:p>
            <a:pPr marL="285750" indent="-285750">
              <a:buFont typeface="Arial" panose="020B0604020202020204" pitchFamily="34" charset="0"/>
              <a:buChar char="•"/>
            </a:pPr>
            <a:r>
              <a:rPr lang="en-US" sz="1600" b="0" i="0" dirty="0">
                <a:solidFill>
                  <a:srgbClr val="272B2D"/>
                </a:solidFill>
                <a:effectLst/>
                <a:latin typeface="Garamond" panose="02020404030301010803" pitchFamily="18" charset="0"/>
              </a:rPr>
              <a:t>Captive breeding programs, habitat protection, and a ban on DDT (a chemical compound used to kill insects) contributed to the successful recovery of this American symbol. </a:t>
            </a:r>
            <a:endParaRPr lang="en-IN" sz="1600" dirty="0">
              <a:latin typeface="Garamond" panose="02020404030301010803" pitchFamily="18" charset="0"/>
            </a:endParaRPr>
          </a:p>
        </p:txBody>
      </p:sp>
      <p:pic>
        <p:nvPicPr>
          <p:cNvPr id="4098" name="Picture 2" descr="Bald Eagle Fishing in Canada by Larry Parish">
            <a:extLst>
              <a:ext uri="{FF2B5EF4-FFF2-40B4-BE49-F238E27FC236}">
                <a16:creationId xmlns:a16="http://schemas.microsoft.com/office/drawing/2014/main" id="{A600E8A2-E3EE-473E-A448-376594527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7913" y="694728"/>
            <a:ext cx="4979964" cy="31393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762949F-CCB0-4990-B5B9-80CBF1D6E625}"/>
              </a:ext>
            </a:extLst>
          </p:cNvPr>
          <p:cNvSpPr txBox="1"/>
          <p:nvPr/>
        </p:nvSpPr>
        <p:spPr>
          <a:xfrm>
            <a:off x="164122" y="3987937"/>
            <a:ext cx="6771250" cy="2831544"/>
          </a:xfrm>
          <a:prstGeom prst="rect">
            <a:avLst/>
          </a:prstGeom>
          <a:noFill/>
        </p:spPr>
        <p:txBody>
          <a:bodyPr wrap="square">
            <a:spAutoFit/>
          </a:bodyPr>
          <a:lstStyle/>
          <a:p>
            <a:r>
              <a:rPr lang="en-US" b="1" dirty="0">
                <a:solidFill>
                  <a:srgbClr val="AD7C1D"/>
                </a:solidFill>
                <a:latin typeface="Garamond" panose="02020404030301010803" pitchFamily="18" charset="0"/>
              </a:rPr>
              <a:t>2. Grizzly Bear</a:t>
            </a:r>
          </a:p>
          <a:p>
            <a:r>
              <a:rPr lang="en-US" sz="1600" b="0" i="0" dirty="0">
                <a:effectLst/>
                <a:latin typeface="Garamond" panose="02020404030301010803" pitchFamily="18" charset="0"/>
              </a:rPr>
              <a:t>Their populations have been reduced to a mere two percent of their former range due to a combination of excessive hunting, conversion of habitat to human uses and fragmentation of habitat caused by such things as extensive networks of logging roads. </a:t>
            </a:r>
          </a:p>
          <a:p>
            <a:r>
              <a:rPr lang="en-US" sz="1600" b="0" i="0" dirty="0">
                <a:effectLst/>
                <a:latin typeface="Garamond" panose="02020404030301010803" pitchFamily="18" charset="0"/>
              </a:rPr>
              <a:t>ESA -1975 - 250 bears.</a:t>
            </a:r>
          </a:p>
          <a:p>
            <a:r>
              <a:rPr lang="en-US" sz="1600" b="0" i="0" dirty="0">
                <a:effectLst/>
                <a:latin typeface="Garamond" panose="02020404030301010803" pitchFamily="18" charset="0"/>
              </a:rPr>
              <a:t> Since then, the coordinated efforts of state and federal agencies, conservation organizations and private citizens have increased this population to more than 600 bears. </a:t>
            </a:r>
          </a:p>
          <a:p>
            <a:r>
              <a:rPr lang="en-US" sz="1600" b="0" i="0" dirty="0">
                <a:effectLst/>
                <a:latin typeface="Garamond" panose="02020404030301010803" pitchFamily="18" charset="0"/>
              </a:rPr>
              <a:t>Approximately 600 bears occupy habitat in Glacier National Park, Montana, Canadian border.</a:t>
            </a:r>
            <a:endParaRPr lang="en-IN" sz="1600" dirty="0">
              <a:latin typeface="Garamond" panose="02020404030301010803" pitchFamily="18" charset="0"/>
            </a:endParaRPr>
          </a:p>
        </p:txBody>
      </p:sp>
      <p:pic>
        <p:nvPicPr>
          <p:cNvPr id="11" name="Picture 10">
            <a:extLst>
              <a:ext uri="{FF2B5EF4-FFF2-40B4-BE49-F238E27FC236}">
                <a16:creationId xmlns:a16="http://schemas.microsoft.com/office/drawing/2014/main" id="{568B20BA-D217-42EF-83B3-329B75BAC5CF}"/>
              </a:ext>
            </a:extLst>
          </p:cNvPr>
          <p:cNvPicPr>
            <a:picLocks noChangeAspect="1"/>
          </p:cNvPicPr>
          <p:nvPr/>
        </p:nvPicPr>
        <p:blipFill>
          <a:blip r:embed="rId3"/>
          <a:stretch>
            <a:fillRect/>
          </a:stretch>
        </p:blipFill>
        <p:spPr>
          <a:xfrm>
            <a:off x="7047913" y="3834048"/>
            <a:ext cx="4979965" cy="2842857"/>
          </a:xfrm>
          <a:prstGeom prst="rect">
            <a:avLst/>
          </a:prstGeom>
        </p:spPr>
      </p:pic>
    </p:spTree>
    <p:extLst>
      <p:ext uri="{BB962C8B-B14F-4D97-AF65-F5344CB8AC3E}">
        <p14:creationId xmlns:p14="http://schemas.microsoft.com/office/powerpoint/2010/main" val="366621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9E9B8-3037-45E0-9D57-9E7EDAE491A9}"/>
              </a:ext>
            </a:extLst>
          </p:cNvPr>
          <p:cNvSpPr>
            <a:spLocks noGrp="1"/>
          </p:cNvSpPr>
          <p:nvPr>
            <p:ph type="title"/>
          </p:nvPr>
        </p:nvSpPr>
        <p:spPr>
          <a:xfrm>
            <a:off x="1861406" y="140675"/>
            <a:ext cx="4567530" cy="626238"/>
          </a:xfrm>
        </p:spPr>
        <p:txBody>
          <a:bodyPr>
            <a:normAutofit fontScale="90000"/>
          </a:bodyPr>
          <a:lstStyle/>
          <a:p>
            <a:r>
              <a:rPr lang="en-IN" sz="3100" b="1" i="0" u="sng" dirty="0">
                <a:solidFill>
                  <a:srgbClr val="444444"/>
                </a:solidFill>
                <a:effectLst/>
                <a:latin typeface="Garamond" panose="02020404030301010803" pitchFamily="18" charset="0"/>
              </a:rPr>
              <a:t>THE H.I.P.P.O. DILEMMA</a:t>
            </a:r>
            <a:br>
              <a:rPr lang="en-IN" b="0" i="0" dirty="0">
                <a:solidFill>
                  <a:srgbClr val="444444"/>
                </a:solidFill>
                <a:effectLst/>
                <a:latin typeface="aleo regular"/>
              </a:rPr>
            </a:br>
            <a:endParaRPr lang="en-IN" dirty="0"/>
          </a:p>
        </p:txBody>
      </p:sp>
      <p:sp>
        <p:nvSpPr>
          <p:cNvPr id="3" name="Content Placeholder 2">
            <a:extLst>
              <a:ext uri="{FF2B5EF4-FFF2-40B4-BE49-F238E27FC236}">
                <a16:creationId xmlns:a16="http://schemas.microsoft.com/office/drawing/2014/main" id="{B34F7D9C-C96F-4BBE-AFA8-080438AD053B}"/>
              </a:ext>
            </a:extLst>
          </p:cNvPr>
          <p:cNvSpPr>
            <a:spLocks noGrp="1"/>
          </p:cNvSpPr>
          <p:nvPr>
            <p:ph idx="1"/>
          </p:nvPr>
        </p:nvSpPr>
        <p:spPr>
          <a:xfrm>
            <a:off x="1631852" y="598103"/>
            <a:ext cx="10560148" cy="6119222"/>
          </a:xfrm>
        </p:spPr>
        <p:txBody>
          <a:bodyPr>
            <a:normAutofit fontScale="92500"/>
          </a:bodyPr>
          <a:lstStyle/>
          <a:p>
            <a:r>
              <a:rPr lang="en-US" b="0" i="0" dirty="0">
                <a:solidFill>
                  <a:srgbClr val="000000"/>
                </a:solidFill>
                <a:effectLst/>
                <a:latin typeface="open sans"/>
              </a:rPr>
              <a:t>There are many threats to biodiversity today. The biggest ones can be remembered by using the acronym</a:t>
            </a:r>
          </a:p>
          <a:p>
            <a:r>
              <a:rPr lang="en-US" b="1" i="0" dirty="0">
                <a:solidFill>
                  <a:srgbClr val="000000"/>
                </a:solidFill>
                <a:effectLst/>
                <a:latin typeface="open sans"/>
              </a:rPr>
              <a:t>H</a:t>
            </a:r>
            <a:r>
              <a:rPr lang="en-US" b="0" i="0" dirty="0">
                <a:solidFill>
                  <a:srgbClr val="000000"/>
                </a:solidFill>
                <a:effectLst/>
                <a:latin typeface="open sans"/>
              </a:rPr>
              <a:t>abitat Loss,</a:t>
            </a:r>
            <a:r>
              <a:rPr lang="en-US" b="1" i="0" dirty="0">
                <a:solidFill>
                  <a:srgbClr val="000000"/>
                </a:solidFill>
                <a:effectLst/>
                <a:latin typeface="open sans"/>
              </a:rPr>
              <a:t> I</a:t>
            </a:r>
            <a:r>
              <a:rPr lang="en-US" b="0" i="0" dirty="0">
                <a:solidFill>
                  <a:srgbClr val="000000"/>
                </a:solidFill>
                <a:effectLst/>
                <a:latin typeface="open sans"/>
              </a:rPr>
              <a:t>nvasive Species, </a:t>
            </a:r>
            <a:r>
              <a:rPr lang="en-US" b="1" i="0" dirty="0">
                <a:solidFill>
                  <a:srgbClr val="000000"/>
                </a:solidFill>
                <a:effectLst/>
                <a:latin typeface="open sans"/>
              </a:rPr>
              <a:t>P</a:t>
            </a:r>
            <a:r>
              <a:rPr lang="en-US" b="0" i="0" dirty="0">
                <a:solidFill>
                  <a:srgbClr val="000000"/>
                </a:solidFill>
                <a:effectLst/>
                <a:latin typeface="open sans"/>
              </a:rPr>
              <a:t>ollution, </a:t>
            </a:r>
            <a:r>
              <a:rPr lang="en-US" b="1" i="0" dirty="0">
                <a:solidFill>
                  <a:srgbClr val="000000"/>
                </a:solidFill>
                <a:effectLst/>
                <a:latin typeface="open sans"/>
              </a:rPr>
              <a:t>P</a:t>
            </a:r>
            <a:r>
              <a:rPr lang="en-US" b="0" i="0" dirty="0">
                <a:solidFill>
                  <a:srgbClr val="000000"/>
                </a:solidFill>
                <a:effectLst/>
                <a:latin typeface="open sans"/>
              </a:rPr>
              <a:t>opulation,  </a:t>
            </a:r>
            <a:r>
              <a:rPr lang="en-US" b="1" i="0" dirty="0">
                <a:solidFill>
                  <a:srgbClr val="000000"/>
                </a:solidFill>
                <a:effectLst/>
                <a:latin typeface="open sans"/>
              </a:rPr>
              <a:t>O</a:t>
            </a:r>
            <a:r>
              <a:rPr lang="en-US" b="0" i="0" dirty="0">
                <a:solidFill>
                  <a:srgbClr val="000000"/>
                </a:solidFill>
                <a:effectLst/>
                <a:latin typeface="open sans"/>
              </a:rPr>
              <a:t>verharvesting</a:t>
            </a:r>
            <a:r>
              <a:rPr lang="en-US" dirty="0">
                <a:solidFill>
                  <a:srgbClr val="000000"/>
                </a:solidFill>
                <a:latin typeface="open sans"/>
              </a:rPr>
              <a:t>. </a:t>
            </a:r>
          </a:p>
          <a:p>
            <a:pPr marL="0" indent="0">
              <a:buNone/>
            </a:pPr>
            <a:endParaRPr lang="en-US" dirty="0">
              <a:solidFill>
                <a:srgbClr val="000000"/>
              </a:solidFill>
              <a:latin typeface="open sans"/>
            </a:endParaRPr>
          </a:p>
          <a:p>
            <a:pPr>
              <a:lnSpc>
                <a:spcPts val="1920"/>
              </a:lnSpc>
              <a:spcBef>
                <a:spcPts val="0"/>
              </a:spcBef>
              <a:buFont typeface="+mj-lt"/>
              <a:buAutoNum type="arabicPeriod"/>
            </a:pPr>
            <a:r>
              <a:rPr lang="en-US" sz="1600" dirty="0">
                <a:solidFill>
                  <a:srgbClr val="000000"/>
                </a:solidFill>
                <a:latin typeface="open sans"/>
              </a:rPr>
              <a:t>W</a:t>
            </a:r>
            <a:r>
              <a:rPr lang="en-US" sz="1600" b="0" i="0" dirty="0">
                <a:solidFill>
                  <a:srgbClr val="000000"/>
                </a:solidFill>
                <a:effectLst/>
                <a:latin typeface="open sans"/>
              </a:rPr>
              <a:t>hen a particular area is converted from usable to unusable habitat. </a:t>
            </a:r>
          </a:p>
          <a:p>
            <a:pPr marL="0" indent="0">
              <a:lnSpc>
                <a:spcPts val="1920"/>
              </a:lnSpc>
              <a:spcBef>
                <a:spcPts val="0"/>
              </a:spcBef>
              <a:buNone/>
            </a:pPr>
            <a:r>
              <a:rPr lang="en-US" sz="1600" b="0" i="0" dirty="0">
                <a:solidFill>
                  <a:srgbClr val="000000"/>
                </a:solidFill>
                <a:effectLst/>
                <a:latin typeface="open sans"/>
              </a:rPr>
              <a:t>	</a:t>
            </a:r>
            <a:r>
              <a:rPr lang="en-US" sz="1600" b="1" i="0" dirty="0">
                <a:solidFill>
                  <a:srgbClr val="000000"/>
                </a:solidFill>
                <a:effectLst/>
                <a:latin typeface="open sans"/>
              </a:rPr>
              <a:t>Industrial activities, agriculture, aquaculture, mining, deforestation</a:t>
            </a:r>
            <a:r>
              <a:rPr lang="en-US" sz="1600" b="0" i="0" dirty="0">
                <a:solidFill>
                  <a:srgbClr val="000000"/>
                </a:solidFill>
                <a:effectLst/>
                <a:latin typeface="open sans"/>
              </a:rPr>
              <a:t>. </a:t>
            </a:r>
          </a:p>
          <a:p>
            <a:pPr marL="0" indent="0">
              <a:lnSpc>
                <a:spcPts val="1920"/>
              </a:lnSpc>
              <a:spcBef>
                <a:spcPts val="0"/>
              </a:spcBef>
              <a:buNone/>
            </a:pPr>
            <a:r>
              <a:rPr lang="en-US" sz="1600" b="0" i="0" dirty="0">
                <a:solidFill>
                  <a:srgbClr val="000000"/>
                </a:solidFill>
                <a:effectLst/>
                <a:latin typeface="open sans"/>
              </a:rPr>
              <a:t>	Example: </a:t>
            </a:r>
            <a:r>
              <a:rPr lang="en-IN" sz="1600" dirty="0">
                <a:solidFill>
                  <a:srgbClr val="000000"/>
                </a:solidFill>
                <a:latin typeface="open sans"/>
              </a:rPr>
              <a:t>H</a:t>
            </a:r>
            <a:r>
              <a:rPr lang="en-IN" sz="1600" b="0" i="0" dirty="0">
                <a:solidFill>
                  <a:srgbClr val="000000"/>
                </a:solidFill>
                <a:effectLst/>
                <a:latin typeface="open sans"/>
              </a:rPr>
              <a:t>abitat fragmentation in the Amazon rainforest.</a:t>
            </a:r>
          </a:p>
          <a:p>
            <a:pPr marL="0" indent="0">
              <a:lnSpc>
                <a:spcPts val="1920"/>
              </a:lnSpc>
              <a:spcBef>
                <a:spcPts val="0"/>
              </a:spcBef>
              <a:buNone/>
            </a:pPr>
            <a:endParaRPr lang="en-IN" sz="1600" b="0" i="0" dirty="0">
              <a:solidFill>
                <a:srgbClr val="000000"/>
              </a:solidFill>
              <a:effectLst/>
              <a:latin typeface="open sans"/>
            </a:endParaRPr>
          </a:p>
          <a:p>
            <a:pPr>
              <a:lnSpc>
                <a:spcPts val="1920"/>
              </a:lnSpc>
              <a:spcBef>
                <a:spcPts val="0"/>
              </a:spcBef>
              <a:buAutoNum type="arabicPeriod" startAt="2"/>
            </a:pPr>
            <a:r>
              <a:rPr lang="en-US" altLang="en-US" sz="1600" b="1" dirty="0">
                <a:solidFill>
                  <a:srgbClr val="000000"/>
                </a:solidFill>
                <a:latin typeface="open sans"/>
              </a:rPr>
              <a:t>Non-native or exotic species that are not native to a particular region, and </a:t>
            </a:r>
          </a:p>
          <a:p>
            <a:pPr marL="0" indent="0">
              <a:lnSpc>
                <a:spcPts val="1920"/>
              </a:lnSpc>
              <a:spcBef>
                <a:spcPts val="0"/>
              </a:spcBef>
              <a:buNone/>
            </a:pPr>
            <a:r>
              <a:rPr lang="en-US" altLang="en-US" sz="1600" b="1" dirty="0">
                <a:solidFill>
                  <a:srgbClr val="000000"/>
                </a:solidFill>
                <a:latin typeface="open sans"/>
              </a:rPr>
              <a:t>	threaten native species</a:t>
            </a:r>
            <a:r>
              <a:rPr lang="en-US" altLang="en-US" sz="1600" dirty="0">
                <a:solidFill>
                  <a:srgbClr val="000000"/>
                </a:solidFill>
                <a:latin typeface="open sans"/>
              </a:rPr>
              <a:t>, which have no natural defenses against them.</a:t>
            </a:r>
            <a:r>
              <a:rPr lang="en-US" sz="1600" dirty="0">
                <a:solidFill>
                  <a:srgbClr val="000000"/>
                </a:solidFill>
                <a:latin typeface="open sans"/>
              </a:rPr>
              <a:t> </a:t>
            </a:r>
          </a:p>
          <a:p>
            <a:pPr marL="0" indent="0">
              <a:lnSpc>
                <a:spcPts val="1920"/>
              </a:lnSpc>
              <a:spcBef>
                <a:spcPts val="0"/>
              </a:spcBef>
              <a:buNone/>
            </a:pPr>
            <a:r>
              <a:rPr lang="en-US" sz="1600" dirty="0">
                <a:solidFill>
                  <a:srgbClr val="000000"/>
                </a:solidFill>
                <a:latin typeface="open sans"/>
              </a:rPr>
              <a:t>	New species can parasitize or predate upon residents. Example: Lantana, congress grass, Nile perch etc.</a:t>
            </a:r>
          </a:p>
          <a:p>
            <a:pPr marL="0" indent="0">
              <a:lnSpc>
                <a:spcPts val="1920"/>
              </a:lnSpc>
              <a:spcBef>
                <a:spcPts val="0"/>
              </a:spcBef>
              <a:buNone/>
            </a:pPr>
            <a:endParaRPr lang="en-US" sz="1600" b="0" i="0" dirty="0">
              <a:solidFill>
                <a:srgbClr val="000000"/>
              </a:solidFill>
              <a:effectLst/>
              <a:latin typeface="open sans"/>
            </a:endParaRPr>
          </a:p>
          <a:p>
            <a:pPr>
              <a:lnSpc>
                <a:spcPts val="1920"/>
              </a:lnSpc>
              <a:spcBef>
                <a:spcPts val="0"/>
              </a:spcBef>
              <a:buAutoNum type="arabicPeriod" startAt="3"/>
            </a:pPr>
            <a:r>
              <a:rPr lang="en-US" sz="1600" b="0" i="0" dirty="0">
                <a:solidFill>
                  <a:srgbClr val="000000"/>
                </a:solidFill>
                <a:effectLst/>
                <a:latin typeface="open sans"/>
              </a:rPr>
              <a:t>The </a:t>
            </a:r>
            <a:r>
              <a:rPr lang="en-US" sz="1600" b="1" i="0" dirty="0">
                <a:solidFill>
                  <a:srgbClr val="000000"/>
                </a:solidFill>
                <a:effectLst/>
                <a:latin typeface="open sans"/>
              </a:rPr>
              <a:t>discharge of toxic synthetic chemicals and heavy metals</a:t>
            </a:r>
            <a:r>
              <a:rPr lang="en-US" sz="1600" b="0" i="0" dirty="0">
                <a:solidFill>
                  <a:srgbClr val="000000"/>
                </a:solidFill>
                <a:effectLst/>
                <a:latin typeface="open sans"/>
              </a:rPr>
              <a:t> into the environment has a huge impact on species abundance and can lead to extinctions. </a:t>
            </a:r>
          </a:p>
          <a:p>
            <a:pPr marL="0" indent="0">
              <a:lnSpc>
                <a:spcPts val="1920"/>
              </a:lnSpc>
              <a:spcBef>
                <a:spcPts val="0"/>
              </a:spcBef>
              <a:buNone/>
            </a:pPr>
            <a:r>
              <a:rPr lang="en-US" sz="1600" dirty="0">
                <a:solidFill>
                  <a:srgbClr val="000000"/>
                </a:solidFill>
                <a:latin typeface="open sans"/>
              </a:rPr>
              <a:t>	</a:t>
            </a:r>
            <a:r>
              <a:rPr lang="en-US" sz="1600" b="0" i="0" dirty="0">
                <a:solidFill>
                  <a:srgbClr val="000000"/>
                </a:solidFill>
                <a:effectLst/>
                <a:latin typeface="open sans"/>
              </a:rPr>
              <a:t>Example: Bioaccumulation, higher industrial emissions etc.</a:t>
            </a:r>
          </a:p>
          <a:p>
            <a:pPr marL="0" indent="0">
              <a:lnSpc>
                <a:spcPts val="1920"/>
              </a:lnSpc>
              <a:spcBef>
                <a:spcPts val="0"/>
              </a:spcBef>
              <a:buNone/>
            </a:pPr>
            <a:endParaRPr lang="en-US" altLang="en-US" sz="1600" dirty="0">
              <a:solidFill>
                <a:srgbClr val="000000"/>
              </a:solidFill>
              <a:latin typeface="open sans"/>
            </a:endParaRPr>
          </a:p>
          <a:p>
            <a:pPr>
              <a:lnSpc>
                <a:spcPts val="1920"/>
              </a:lnSpc>
              <a:spcBef>
                <a:spcPts val="0"/>
              </a:spcBef>
              <a:buAutoNum type="arabicPeriod" startAt="4"/>
            </a:pPr>
            <a:r>
              <a:rPr lang="en-IN" altLang="en-US" sz="1600" dirty="0">
                <a:solidFill>
                  <a:srgbClr val="000000"/>
                </a:solidFill>
                <a:latin typeface="open sans"/>
              </a:rPr>
              <a:t>A tremendous change occurred with the industrial revolution: </a:t>
            </a:r>
          </a:p>
          <a:p>
            <a:pPr marL="0" indent="0">
              <a:lnSpc>
                <a:spcPts val="1920"/>
              </a:lnSpc>
              <a:spcBef>
                <a:spcPts val="0"/>
              </a:spcBef>
              <a:buNone/>
            </a:pPr>
            <a:r>
              <a:rPr lang="en-IN" altLang="en-US" sz="1600" dirty="0">
                <a:solidFill>
                  <a:srgbClr val="000000"/>
                </a:solidFill>
                <a:latin typeface="open sans"/>
              </a:rPr>
              <a:t>	</a:t>
            </a:r>
            <a:r>
              <a:rPr lang="en-IN" altLang="en-US" sz="1600" b="1" dirty="0">
                <a:solidFill>
                  <a:srgbClr val="000000"/>
                </a:solidFill>
                <a:latin typeface="open sans"/>
              </a:rPr>
              <a:t>whereas it had taken all of human history until    around 1800 for world population to reach one billion</a:t>
            </a:r>
            <a:r>
              <a:rPr lang="en-IN" altLang="en-US" sz="1600" dirty="0">
                <a:solidFill>
                  <a:srgbClr val="000000"/>
                </a:solidFill>
                <a:latin typeface="open sans"/>
              </a:rPr>
              <a:t>.</a:t>
            </a:r>
          </a:p>
          <a:p>
            <a:pPr marL="0" indent="0">
              <a:lnSpc>
                <a:spcPts val="1920"/>
              </a:lnSpc>
              <a:spcBef>
                <a:spcPts val="0"/>
              </a:spcBef>
              <a:buNone/>
            </a:pPr>
            <a:r>
              <a:rPr lang="en-IN" altLang="en-US" sz="1600" dirty="0">
                <a:solidFill>
                  <a:srgbClr val="000000"/>
                </a:solidFill>
                <a:latin typeface="open sans"/>
              </a:rPr>
              <a:t>	The second billion was achieved in only 130 years (1930), the third billion in less than 30 years (1959), the 	fourth 	billion in 	15 years 	(1974), and the fifth billion in only 13 years (1987). During the 20th century alone, the 	population in the world 	has grown from 1.65 billion to 6 	billion. </a:t>
            </a:r>
          </a:p>
          <a:p>
            <a:pPr marL="0" indent="0">
              <a:lnSpc>
                <a:spcPts val="1920"/>
              </a:lnSpc>
              <a:spcBef>
                <a:spcPts val="0"/>
              </a:spcBef>
              <a:buNone/>
            </a:pPr>
            <a:endParaRPr lang="en-IN" altLang="en-US" sz="1600" dirty="0">
              <a:solidFill>
                <a:srgbClr val="000000"/>
              </a:solidFill>
              <a:latin typeface="open sans"/>
            </a:endParaRPr>
          </a:p>
          <a:p>
            <a:pPr marL="0" indent="0">
              <a:lnSpc>
                <a:spcPts val="1920"/>
              </a:lnSpc>
              <a:spcBef>
                <a:spcPts val="0"/>
              </a:spcBef>
              <a:buNone/>
            </a:pPr>
            <a:r>
              <a:rPr lang="en-IN" altLang="en-US" sz="1600" dirty="0">
                <a:solidFill>
                  <a:srgbClr val="000000"/>
                </a:solidFill>
                <a:latin typeface="open sans"/>
              </a:rPr>
              <a:t>5. 	</a:t>
            </a:r>
            <a:r>
              <a:rPr lang="en-US" sz="1600" b="0" i="0" dirty="0">
                <a:solidFill>
                  <a:srgbClr val="000000"/>
                </a:solidFill>
                <a:effectLst/>
                <a:latin typeface="open sans"/>
              </a:rPr>
              <a:t>This includes </a:t>
            </a:r>
            <a:r>
              <a:rPr lang="en-US" sz="1600" b="1" i="0" dirty="0">
                <a:solidFill>
                  <a:srgbClr val="000000"/>
                </a:solidFill>
                <a:effectLst/>
                <a:latin typeface="open sans"/>
              </a:rPr>
              <a:t>targeted hunting, gathering, or fishing</a:t>
            </a:r>
            <a:r>
              <a:rPr lang="en-US" sz="1600" b="0" i="0" dirty="0">
                <a:solidFill>
                  <a:srgbClr val="000000"/>
                </a:solidFill>
                <a:effectLst/>
                <a:latin typeface="open sans"/>
              </a:rPr>
              <a:t> for a particular species as well as incidental harvesting.</a:t>
            </a:r>
          </a:p>
          <a:p>
            <a:pPr marL="0" indent="0">
              <a:lnSpc>
                <a:spcPts val="1920"/>
              </a:lnSpc>
              <a:spcBef>
                <a:spcPts val="0"/>
              </a:spcBef>
              <a:buNone/>
            </a:pPr>
            <a:r>
              <a:rPr lang="en-US" sz="1600" b="0" i="0" dirty="0">
                <a:solidFill>
                  <a:srgbClr val="000000"/>
                </a:solidFill>
                <a:effectLst/>
                <a:latin typeface="open sans"/>
              </a:rPr>
              <a:t>	Example: bycatch in ocean fisheries. </a:t>
            </a:r>
            <a:endParaRPr lang="en-IN" altLang="en-US" sz="1600" dirty="0">
              <a:solidFill>
                <a:srgbClr val="000000"/>
              </a:solidFill>
              <a:latin typeface="open sans"/>
            </a:endParaRPr>
          </a:p>
          <a:p>
            <a:pPr>
              <a:buFont typeface="+mj-lt"/>
              <a:buAutoNum type="arabicPeriod"/>
            </a:pPr>
            <a:endParaRPr lang="en-US" b="0" i="0" dirty="0">
              <a:solidFill>
                <a:srgbClr val="000000"/>
              </a:solidFill>
              <a:effectLst/>
              <a:latin typeface="open sans"/>
            </a:endParaRPr>
          </a:p>
          <a:p>
            <a:pPr>
              <a:buFont typeface="+mj-lt"/>
              <a:buAutoNum type="arabicPeriod"/>
            </a:pPr>
            <a:endParaRPr lang="en-US" altLang="en-US" sz="1800" dirty="0">
              <a:solidFill>
                <a:srgbClr val="000000"/>
              </a:solidFill>
              <a:latin typeface="open sans"/>
            </a:endParaRPr>
          </a:p>
          <a:p>
            <a:pPr>
              <a:buFont typeface="+mj-lt"/>
              <a:buAutoNum type="arabicPeriod"/>
            </a:pPr>
            <a:endParaRPr lang="en-IN" dirty="0">
              <a:solidFill>
                <a:srgbClr val="000000"/>
              </a:solidFill>
              <a:latin typeface="open sans"/>
            </a:endParaRPr>
          </a:p>
          <a:p>
            <a:pPr>
              <a:buFont typeface="+mj-lt"/>
              <a:buAutoNum type="arabicPeriod"/>
            </a:pPr>
            <a:endParaRPr lang="en-US" b="0" i="0" dirty="0">
              <a:solidFill>
                <a:srgbClr val="000000"/>
              </a:solidFill>
              <a:effectLst/>
              <a:latin typeface="open sans"/>
            </a:endParaRPr>
          </a:p>
          <a:p>
            <a:pPr marL="0" indent="0">
              <a:buNone/>
            </a:pPr>
            <a:endParaRPr lang="en-IN" dirty="0"/>
          </a:p>
        </p:txBody>
      </p:sp>
      <p:pic>
        <p:nvPicPr>
          <p:cNvPr id="3074" name="Picture 2" descr="Opening Question Why is biodiversity important?. - ppt download">
            <a:extLst>
              <a:ext uri="{FF2B5EF4-FFF2-40B4-BE49-F238E27FC236}">
                <a16:creationId xmlns:a16="http://schemas.microsoft.com/office/drawing/2014/main" id="{A37D2413-2B66-4BFF-BF31-BDF9BD821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6824" y="1012872"/>
            <a:ext cx="2879188" cy="215939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95C2FBC-5373-4121-8E64-014043D7133E}"/>
              </a:ext>
            </a:extLst>
          </p:cNvPr>
          <p:cNvSpPr txBox="1"/>
          <p:nvPr/>
        </p:nvSpPr>
        <p:spPr>
          <a:xfrm>
            <a:off x="4637538" y="6578825"/>
            <a:ext cx="8046829" cy="276999"/>
          </a:xfrm>
          <a:prstGeom prst="rect">
            <a:avLst/>
          </a:prstGeom>
          <a:noFill/>
        </p:spPr>
        <p:txBody>
          <a:bodyPr wrap="square">
            <a:spAutoFit/>
          </a:bodyPr>
          <a:lstStyle/>
          <a:p>
            <a:r>
              <a:rPr lang="en-IN" sz="1200" dirty="0">
                <a:latin typeface="Garamond" panose="02020404030301010803" pitchFamily="18" charset="0"/>
                <a:hlinkClick r:id="rId3">
                  <a:extLst>
                    <a:ext uri="{A12FA001-AC4F-418D-AE19-62706E023703}">
                      <ahyp:hlinkClr xmlns:ahyp="http://schemas.microsoft.com/office/drawing/2018/hyperlinkcolor" val="tx"/>
                    </a:ext>
                  </a:extLst>
                </a:hlinkClick>
              </a:rPr>
              <a:t>https://www.thelandbetween.ca/2020/01/hippo-the-greatest-threat-to-biodiversity/</a:t>
            </a:r>
            <a:endParaRPr lang="en-IN" sz="1200" dirty="0">
              <a:latin typeface="Garamond" panose="02020404030301010803" pitchFamily="18" charset="0"/>
            </a:endParaRPr>
          </a:p>
        </p:txBody>
      </p:sp>
    </p:spTree>
    <p:extLst>
      <p:ext uri="{BB962C8B-B14F-4D97-AF65-F5344CB8AC3E}">
        <p14:creationId xmlns:p14="http://schemas.microsoft.com/office/powerpoint/2010/main" val="4170452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A0C1BB8A-E6F2-4FFC-AC8F-1BC6AC16D4C7}"/>
              </a:ext>
            </a:extLst>
          </p:cNvPr>
          <p:cNvSpPr>
            <a:spLocks noGrp="1" noChangeArrowheads="1"/>
          </p:cNvSpPr>
          <p:nvPr>
            <p:ph type="title" idx="4294967295"/>
          </p:nvPr>
        </p:nvSpPr>
        <p:spPr>
          <a:xfrm>
            <a:off x="1904998" y="266283"/>
            <a:ext cx="8381999" cy="663786"/>
          </a:xfrm>
        </p:spPr>
        <p:txBody>
          <a:bodyPr>
            <a:noAutofit/>
          </a:bodyPr>
          <a:lstStyle/>
          <a:p>
            <a:pPr eaLnBrk="1" hangingPunct="1"/>
            <a:r>
              <a:rPr lang="en-US" altLang="en-US" sz="3200" b="1" u="sng" dirty="0">
                <a:solidFill>
                  <a:schemeClr val="tx1"/>
                </a:solidFill>
                <a:latin typeface="Garamond" panose="02020404030301010803" pitchFamily="18" charset="0"/>
              </a:rPr>
              <a:t>HIPPO Dilemma – Road Ahead</a:t>
            </a:r>
          </a:p>
        </p:txBody>
      </p:sp>
      <p:sp>
        <p:nvSpPr>
          <p:cNvPr id="43011" name="Rectangle 3">
            <a:extLst>
              <a:ext uri="{FF2B5EF4-FFF2-40B4-BE49-F238E27FC236}">
                <a16:creationId xmlns:a16="http://schemas.microsoft.com/office/drawing/2014/main" id="{D33257C6-D1F3-4883-8F6A-38EFBCA6919B}"/>
              </a:ext>
            </a:extLst>
          </p:cNvPr>
          <p:cNvSpPr>
            <a:spLocks noGrp="1" noChangeArrowheads="1"/>
          </p:cNvSpPr>
          <p:nvPr>
            <p:ph type="body" idx="4294967295"/>
          </p:nvPr>
        </p:nvSpPr>
        <p:spPr>
          <a:xfrm>
            <a:off x="1575583" y="1298433"/>
            <a:ext cx="7061980" cy="5293284"/>
          </a:xfrm>
        </p:spPr>
        <p:txBody>
          <a:bodyPr>
            <a:normAutofit lnSpcReduction="10000"/>
          </a:bodyPr>
          <a:lstStyle/>
          <a:p>
            <a:pPr>
              <a:buFont typeface="Wingdings" panose="05000000000000000000" pitchFamily="2" charset="2"/>
              <a:buChar char="v"/>
            </a:pPr>
            <a:r>
              <a:rPr lang="en-US" altLang="en-US" sz="2000" b="1" dirty="0">
                <a:solidFill>
                  <a:schemeClr val="tx1"/>
                </a:solidFill>
                <a:latin typeface="Garamond" panose="02020404030301010803" pitchFamily="18" charset="0"/>
              </a:rPr>
              <a:t>Consumerism &amp; Eco-consumerism -  3 Rs</a:t>
            </a:r>
          </a:p>
          <a:p>
            <a:pPr eaLnBrk="1" hangingPunct="1">
              <a:lnSpc>
                <a:spcPct val="90000"/>
              </a:lnSpc>
              <a:buFont typeface="Wingdings" panose="05000000000000000000" pitchFamily="2" charset="2"/>
              <a:buChar char="Ø"/>
            </a:pPr>
            <a:r>
              <a:rPr lang="en-US" altLang="en-US" sz="2000" b="1" dirty="0">
                <a:solidFill>
                  <a:schemeClr val="tx1"/>
                </a:solidFill>
                <a:latin typeface="Garamond" panose="02020404030301010803" pitchFamily="18" charset="0"/>
              </a:rPr>
              <a:t>Reduce - At source, lesser chance of waste generation</a:t>
            </a:r>
          </a:p>
          <a:p>
            <a:pPr eaLnBrk="1" hangingPunct="1">
              <a:lnSpc>
                <a:spcPct val="90000"/>
              </a:lnSpc>
              <a:buFont typeface="Wingdings" panose="05000000000000000000" pitchFamily="2" charset="2"/>
              <a:buChar char="Ø"/>
            </a:pPr>
            <a:r>
              <a:rPr lang="en-US" altLang="en-US" sz="2000" b="1" dirty="0">
                <a:solidFill>
                  <a:schemeClr val="tx1"/>
                </a:solidFill>
                <a:latin typeface="Garamond" panose="02020404030301010803" pitchFamily="18" charset="0"/>
              </a:rPr>
              <a:t>Reuse - in current form without any energy to convert into new form</a:t>
            </a:r>
          </a:p>
          <a:p>
            <a:pPr eaLnBrk="1" hangingPunct="1">
              <a:lnSpc>
                <a:spcPct val="90000"/>
              </a:lnSpc>
              <a:buFont typeface="Wingdings" panose="05000000000000000000" pitchFamily="2" charset="2"/>
              <a:buChar char="Ø"/>
            </a:pPr>
            <a:r>
              <a:rPr lang="en-US" altLang="en-US" sz="2000" b="1" dirty="0">
                <a:solidFill>
                  <a:schemeClr val="tx1"/>
                </a:solidFill>
                <a:latin typeface="Garamond" panose="02020404030301010803" pitchFamily="18" charset="0"/>
              </a:rPr>
              <a:t>Recycle - energy used to transform into new usable product (</a:t>
            </a:r>
            <a:r>
              <a:rPr lang="en-US" altLang="en-US" sz="2000" b="1" dirty="0" err="1">
                <a:solidFill>
                  <a:schemeClr val="tx1"/>
                </a:solidFill>
                <a:latin typeface="Garamond" panose="02020404030301010803" pitchFamily="18" charset="0"/>
              </a:rPr>
              <a:t>Vermi</a:t>
            </a:r>
            <a:r>
              <a:rPr lang="en-US" altLang="en-US" sz="2000" b="1" dirty="0">
                <a:solidFill>
                  <a:schemeClr val="tx1"/>
                </a:solidFill>
                <a:latin typeface="Garamond" panose="02020404030301010803" pitchFamily="18" charset="0"/>
              </a:rPr>
              <a:t>-composting)</a:t>
            </a:r>
          </a:p>
          <a:p>
            <a:pPr>
              <a:buFont typeface="Wingdings" panose="05000000000000000000" pitchFamily="2" charset="2"/>
              <a:buChar char="v"/>
            </a:pPr>
            <a:r>
              <a:rPr lang="en-US" altLang="en-US" sz="2000" b="1" dirty="0">
                <a:solidFill>
                  <a:schemeClr val="tx1"/>
                </a:solidFill>
                <a:latin typeface="Garamond" panose="02020404030301010803" pitchFamily="18" charset="0"/>
              </a:rPr>
              <a:t>Manufacture for one-time use</a:t>
            </a:r>
          </a:p>
          <a:p>
            <a:pPr lvl="1" indent="-342900">
              <a:lnSpc>
                <a:spcPct val="90000"/>
              </a:lnSpc>
              <a:buFont typeface="Wingdings" panose="05000000000000000000" pitchFamily="2" charset="2"/>
              <a:buChar char="Ø"/>
            </a:pPr>
            <a:r>
              <a:rPr lang="en-US" altLang="en-US" sz="2000" b="1" dirty="0">
                <a:solidFill>
                  <a:schemeClr val="tx1"/>
                </a:solidFill>
                <a:latin typeface="Garamond" panose="02020404030301010803" pitchFamily="18" charset="0"/>
              </a:rPr>
              <a:t>Cost of manufacture (Raw material + Energy) +Waste + Waste disposal + waste management</a:t>
            </a:r>
          </a:p>
          <a:p>
            <a:pPr lvl="1" indent="-342900">
              <a:lnSpc>
                <a:spcPct val="90000"/>
              </a:lnSpc>
              <a:buFont typeface="Wingdings" panose="05000000000000000000" pitchFamily="2" charset="2"/>
              <a:buChar char="Ø"/>
            </a:pPr>
            <a:r>
              <a:rPr lang="en-US" altLang="en-US" sz="2000" b="1" dirty="0">
                <a:solidFill>
                  <a:schemeClr val="tx1"/>
                </a:solidFill>
                <a:latin typeface="Garamond" panose="02020404030301010803" pitchFamily="18" charset="0"/>
              </a:rPr>
              <a:t>Multiply the cost over lifespan</a:t>
            </a:r>
          </a:p>
          <a:p>
            <a:pPr lvl="1" indent="-342900">
              <a:lnSpc>
                <a:spcPct val="90000"/>
              </a:lnSpc>
              <a:buFont typeface="Wingdings" panose="05000000000000000000" pitchFamily="2" charset="2"/>
              <a:buChar char="Ø"/>
            </a:pPr>
            <a:r>
              <a:rPr lang="en-US" altLang="en-US" sz="2000" b="1" dirty="0">
                <a:solidFill>
                  <a:schemeClr val="tx1"/>
                </a:solidFill>
                <a:latin typeface="Garamond" panose="02020404030301010803" pitchFamily="18" charset="0"/>
              </a:rPr>
              <a:t>What is the environmental cost of disposable items?</a:t>
            </a:r>
          </a:p>
          <a:p>
            <a:pPr lvl="1" indent="-342900">
              <a:lnSpc>
                <a:spcPct val="90000"/>
              </a:lnSpc>
              <a:buFont typeface="Wingdings" panose="05000000000000000000" pitchFamily="2" charset="2"/>
              <a:buChar char="Ø"/>
            </a:pPr>
            <a:r>
              <a:rPr lang="en-US" altLang="en-US" sz="2000" b="1" dirty="0">
                <a:solidFill>
                  <a:schemeClr val="tx1"/>
                </a:solidFill>
                <a:latin typeface="Garamond" panose="02020404030301010803" pitchFamily="18" charset="0"/>
              </a:rPr>
              <a:t>Consumer products can become psychologically obsolete</a:t>
            </a:r>
          </a:p>
          <a:p>
            <a:pPr>
              <a:buFont typeface="Wingdings" panose="05000000000000000000" pitchFamily="2" charset="2"/>
              <a:buChar char="v"/>
            </a:pPr>
            <a:r>
              <a:rPr lang="en-US" altLang="en-US" sz="2000" b="1" dirty="0">
                <a:solidFill>
                  <a:schemeClr val="tx1"/>
                </a:solidFill>
                <a:latin typeface="Garamond" panose="02020404030301010803" pitchFamily="18" charset="0"/>
              </a:rPr>
              <a:t>Depletion of non-renewable resources</a:t>
            </a:r>
          </a:p>
          <a:p>
            <a:pPr>
              <a:buFont typeface="Wingdings" panose="05000000000000000000" pitchFamily="2" charset="2"/>
              <a:buChar char="v"/>
            </a:pPr>
            <a:r>
              <a:rPr lang="en-US" altLang="en-US" sz="2000" b="1" dirty="0">
                <a:solidFill>
                  <a:schemeClr val="tx1"/>
                </a:solidFill>
                <a:latin typeface="Garamond" panose="02020404030301010803" pitchFamily="18" charset="0"/>
              </a:rPr>
              <a:t>Poisoning &amp; degradation of ecosystem</a:t>
            </a:r>
          </a:p>
          <a:p>
            <a:pPr marL="0" indent="0">
              <a:buNone/>
            </a:pPr>
            <a:endParaRPr lang="en-US" altLang="en-US" sz="2000" b="1" dirty="0">
              <a:solidFill>
                <a:schemeClr val="tx1"/>
              </a:solidFill>
              <a:latin typeface="Garamond" panose="02020404030301010803" pitchFamily="18" charset="0"/>
            </a:endParaRPr>
          </a:p>
        </p:txBody>
      </p:sp>
      <p:sp>
        <p:nvSpPr>
          <p:cNvPr id="43012" name="Text Box 5">
            <a:extLst>
              <a:ext uri="{FF2B5EF4-FFF2-40B4-BE49-F238E27FC236}">
                <a16:creationId xmlns:a16="http://schemas.microsoft.com/office/drawing/2014/main" id="{D7DF51B3-C277-4261-B673-37287184A55A}"/>
              </a:ext>
            </a:extLst>
          </p:cNvPr>
          <p:cNvSpPr txBox="1">
            <a:spLocks noChangeArrowheads="1"/>
          </p:cNvSpPr>
          <p:nvPr/>
        </p:nvSpPr>
        <p:spPr bwMode="auto">
          <a:xfrm>
            <a:off x="1904998" y="841626"/>
            <a:ext cx="105367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en-US" altLang="en-US" sz="1800" b="1" dirty="0">
                <a:solidFill>
                  <a:schemeClr val="accent2"/>
                </a:solidFill>
              </a:rPr>
              <a:t>20% of world population consumes 80% of resources &amp; produces 80% of waste</a:t>
            </a:r>
          </a:p>
          <a:p>
            <a:pPr>
              <a:spcBef>
                <a:spcPct val="0"/>
              </a:spcBef>
              <a:buFontTx/>
              <a:buNone/>
            </a:pPr>
            <a:r>
              <a:rPr lang="en-US" altLang="en-US" sz="1800" b="1" dirty="0">
                <a:solidFill>
                  <a:schemeClr val="accent2"/>
                </a:solidFill>
              </a:rPr>
              <a:t> </a:t>
            </a:r>
          </a:p>
        </p:txBody>
      </p:sp>
      <p:pic>
        <p:nvPicPr>
          <p:cNvPr id="6146" name="Picture 2" descr="Reducing Waste and Advancing the 3Rs | Nippon Express">
            <a:extLst>
              <a:ext uri="{FF2B5EF4-FFF2-40B4-BE49-F238E27FC236}">
                <a16:creationId xmlns:a16="http://schemas.microsoft.com/office/drawing/2014/main" id="{FC03FCFB-48FD-426D-A132-8E3A38E18B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7563" y="1298432"/>
            <a:ext cx="3295503" cy="280933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3 R's of Environment - Reduce, Reuse, Recycle | Earth Reminder">
            <a:extLst>
              <a:ext uri="{FF2B5EF4-FFF2-40B4-BE49-F238E27FC236}">
                <a16:creationId xmlns:a16="http://schemas.microsoft.com/office/drawing/2014/main" id="{B8AFB73C-D969-408C-AE25-BD13474FDD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7564" y="4454274"/>
            <a:ext cx="3295502" cy="17777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B80125-E248-4551-B8F6-2BCA8A4F5A77}"/>
              </a:ext>
            </a:extLst>
          </p:cNvPr>
          <p:cNvSpPr txBox="1"/>
          <p:nvPr/>
        </p:nvSpPr>
        <p:spPr>
          <a:xfrm>
            <a:off x="1575583" y="6578497"/>
            <a:ext cx="10536700" cy="276999"/>
          </a:xfrm>
          <a:prstGeom prst="rect">
            <a:avLst/>
          </a:prstGeom>
          <a:noFill/>
        </p:spPr>
        <p:txBody>
          <a:bodyPr wrap="square">
            <a:spAutoFit/>
          </a:bodyPr>
          <a:lstStyle/>
          <a:p>
            <a:r>
              <a:rPr lang="en-IN" sz="1200" dirty="0">
                <a:latin typeface="Garamond" panose="02020404030301010803" pitchFamily="18" charset="0"/>
                <a:hlinkClick r:id="rId4">
                  <a:extLst>
                    <a:ext uri="{A12FA001-AC4F-418D-AE19-62706E023703}">
                      <ahyp:hlinkClr xmlns:ahyp="http://schemas.microsoft.com/office/drawing/2018/hyperlinkcolor" val="tx"/>
                    </a:ext>
                  </a:extLst>
                </a:hlinkClick>
              </a:rPr>
              <a:t>https://minusoneproject.wordpress.com/tag/eco-consumerism/</a:t>
            </a:r>
            <a:endParaRPr lang="en-IN" sz="1200" dirty="0">
              <a:latin typeface="Garamond" panose="02020404030301010803"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Kaila Devi Wildlife Sanctuary">
            <a:extLst>
              <a:ext uri="{FF2B5EF4-FFF2-40B4-BE49-F238E27FC236}">
                <a16:creationId xmlns:a16="http://schemas.microsoft.com/office/drawing/2014/main" id="{1F3EA71D-E603-438D-B60D-074E97F8F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500" y="0"/>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nalysis of hierarchy of needs and motivational strategies for  eco-development planning in two national parks of India - ScienceDirect">
            <a:extLst>
              <a:ext uri="{FF2B5EF4-FFF2-40B4-BE49-F238E27FC236}">
                <a16:creationId xmlns:a16="http://schemas.microsoft.com/office/drawing/2014/main" id="{3213967D-B1DE-41B3-A9B7-50EED7B3A62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011843" y="1600200"/>
            <a:ext cx="4180157" cy="309240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FCBC679-435B-45E4-AFF1-9B3AD7DBB646}"/>
              </a:ext>
            </a:extLst>
          </p:cNvPr>
          <p:cNvSpPr txBox="1"/>
          <p:nvPr/>
        </p:nvSpPr>
        <p:spPr>
          <a:xfrm>
            <a:off x="291904" y="146678"/>
            <a:ext cx="9042595" cy="584775"/>
          </a:xfrm>
          <a:prstGeom prst="rect">
            <a:avLst/>
          </a:prstGeom>
          <a:noFill/>
        </p:spPr>
        <p:txBody>
          <a:bodyPr wrap="square">
            <a:spAutoFit/>
          </a:bodyPr>
          <a:lstStyle/>
          <a:p>
            <a:r>
              <a:rPr lang="en-IN" sz="3200" b="1" i="0" dirty="0" err="1">
                <a:effectLst/>
                <a:latin typeface="Garamond" panose="02020404030301010803" pitchFamily="18" charset="0"/>
              </a:rPr>
              <a:t>Kailadevi</a:t>
            </a:r>
            <a:r>
              <a:rPr lang="en-IN" sz="3200" b="1" i="0" dirty="0">
                <a:effectLst/>
                <a:latin typeface="Garamond" panose="02020404030301010803" pitchFamily="18" charset="0"/>
              </a:rPr>
              <a:t> Sanctuary - Case Study (2009)</a:t>
            </a:r>
          </a:p>
        </p:txBody>
      </p:sp>
      <p:sp>
        <p:nvSpPr>
          <p:cNvPr id="11" name="TextBox 10">
            <a:extLst>
              <a:ext uri="{FF2B5EF4-FFF2-40B4-BE49-F238E27FC236}">
                <a16:creationId xmlns:a16="http://schemas.microsoft.com/office/drawing/2014/main" id="{EFBA5D2F-F862-4D59-A3E4-BC350A7E156E}"/>
              </a:ext>
            </a:extLst>
          </p:cNvPr>
          <p:cNvSpPr txBox="1"/>
          <p:nvPr/>
        </p:nvSpPr>
        <p:spPr>
          <a:xfrm>
            <a:off x="291904" y="1118272"/>
            <a:ext cx="7719939" cy="6297108"/>
          </a:xfrm>
          <a:prstGeom prst="rect">
            <a:avLst/>
          </a:prstGeom>
          <a:noFill/>
        </p:spPr>
        <p:txBody>
          <a:bodyPr wrap="square">
            <a:spAutoFit/>
          </a:bodyPr>
          <a:lstStyle/>
          <a:p>
            <a:pPr marL="285750" indent="-285750">
              <a:buFont typeface="Wingdings" panose="05000000000000000000" pitchFamily="2" charset="2"/>
              <a:buChar char="v"/>
            </a:pPr>
            <a:r>
              <a:rPr lang="en-US" b="0" i="0" dirty="0">
                <a:solidFill>
                  <a:srgbClr val="535353"/>
                </a:solidFill>
                <a:effectLst/>
                <a:latin typeface="Open Sans"/>
              </a:rPr>
              <a:t>The </a:t>
            </a:r>
            <a:r>
              <a:rPr lang="en-US" b="0" i="0" dirty="0" err="1">
                <a:solidFill>
                  <a:srgbClr val="535353"/>
                </a:solidFill>
                <a:effectLst/>
                <a:latin typeface="Open Sans"/>
              </a:rPr>
              <a:t>Kailadevi</a:t>
            </a:r>
            <a:r>
              <a:rPr lang="en-US" b="0" i="0" dirty="0">
                <a:solidFill>
                  <a:srgbClr val="535353"/>
                </a:solidFill>
                <a:effectLst/>
                <a:latin typeface="Open Sans"/>
              </a:rPr>
              <a:t> Wildlife Sanctuary (KWS) is the northern extension of the </a:t>
            </a:r>
            <a:r>
              <a:rPr lang="en-US" b="0" i="0" dirty="0" err="1">
                <a:solidFill>
                  <a:srgbClr val="535353"/>
                </a:solidFill>
                <a:effectLst/>
                <a:latin typeface="Open Sans"/>
              </a:rPr>
              <a:t>Ranthamboree</a:t>
            </a:r>
            <a:r>
              <a:rPr lang="en-US" b="0" i="0" dirty="0">
                <a:solidFill>
                  <a:srgbClr val="535353"/>
                </a:solidFill>
                <a:effectLst/>
                <a:latin typeface="Open Sans"/>
              </a:rPr>
              <a:t> National Park and falls within the buffer zone of the </a:t>
            </a:r>
            <a:r>
              <a:rPr lang="en-US" b="0" i="0" dirty="0" err="1">
                <a:solidFill>
                  <a:srgbClr val="535353"/>
                </a:solidFill>
                <a:effectLst/>
                <a:latin typeface="Open Sans"/>
              </a:rPr>
              <a:t>Ranthamboree</a:t>
            </a:r>
            <a:r>
              <a:rPr lang="en-US" b="0" i="0" dirty="0">
                <a:solidFill>
                  <a:srgbClr val="535353"/>
                </a:solidFill>
                <a:effectLst/>
                <a:latin typeface="Open Sans"/>
              </a:rPr>
              <a:t> Tiger Reserve. </a:t>
            </a:r>
          </a:p>
          <a:p>
            <a:pPr marL="285750" indent="-285750">
              <a:buFont typeface="Wingdings" panose="05000000000000000000" pitchFamily="2" charset="2"/>
              <a:buChar char="v"/>
            </a:pPr>
            <a:r>
              <a:rPr lang="en-US" dirty="0">
                <a:solidFill>
                  <a:srgbClr val="535353"/>
                </a:solidFill>
                <a:latin typeface="Open Sans"/>
              </a:rPr>
              <a:t>T</a:t>
            </a:r>
            <a:r>
              <a:rPr lang="en-US" b="0" i="0" dirty="0">
                <a:solidFill>
                  <a:srgbClr val="535353"/>
                </a:solidFill>
                <a:effectLst/>
                <a:latin typeface="Open Sans"/>
              </a:rPr>
              <a:t>he sanctuary is located in the </a:t>
            </a:r>
            <a:r>
              <a:rPr lang="en-US" b="0" i="0" dirty="0" err="1">
                <a:solidFill>
                  <a:srgbClr val="535353"/>
                </a:solidFill>
                <a:effectLst/>
                <a:latin typeface="Open Sans"/>
              </a:rPr>
              <a:t>Karauli</a:t>
            </a:r>
            <a:r>
              <a:rPr lang="en-US" b="0" i="0" dirty="0">
                <a:solidFill>
                  <a:srgbClr val="535353"/>
                </a:solidFill>
                <a:effectLst/>
                <a:latin typeface="Open Sans"/>
              </a:rPr>
              <a:t> district of Rajasthan and falls within the </a:t>
            </a:r>
            <a:r>
              <a:rPr lang="en-US" b="0" i="0" dirty="0" err="1">
                <a:solidFill>
                  <a:srgbClr val="535353"/>
                </a:solidFill>
                <a:effectLst/>
                <a:latin typeface="Open Sans"/>
              </a:rPr>
              <a:t>Karauli</a:t>
            </a:r>
            <a:r>
              <a:rPr lang="en-US" b="0" i="0" dirty="0">
                <a:solidFill>
                  <a:srgbClr val="535353"/>
                </a:solidFill>
                <a:effectLst/>
                <a:latin typeface="Open Sans"/>
              </a:rPr>
              <a:t> and </a:t>
            </a:r>
            <a:r>
              <a:rPr lang="en-US" b="0" i="0" dirty="0" err="1">
                <a:solidFill>
                  <a:srgbClr val="535353"/>
                </a:solidFill>
                <a:effectLst/>
                <a:latin typeface="Open Sans"/>
              </a:rPr>
              <a:t>Sapotra</a:t>
            </a:r>
            <a:r>
              <a:rPr lang="en-US" b="0" i="0" dirty="0">
                <a:solidFill>
                  <a:srgbClr val="535353"/>
                </a:solidFill>
                <a:effectLst/>
                <a:latin typeface="Open Sans"/>
              </a:rPr>
              <a:t> blocks.</a:t>
            </a:r>
          </a:p>
          <a:p>
            <a:pPr marL="285750" indent="-285750">
              <a:buFont typeface="Wingdings" panose="05000000000000000000" pitchFamily="2" charset="2"/>
              <a:buChar char="v"/>
            </a:pPr>
            <a:r>
              <a:rPr lang="en-US" b="0" i="0" dirty="0">
                <a:solidFill>
                  <a:srgbClr val="535353"/>
                </a:solidFill>
                <a:effectLst/>
                <a:latin typeface="Open Sans"/>
              </a:rPr>
              <a:t>It has become a popular reference among environmentalists and conservationists - </a:t>
            </a:r>
            <a:r>
              <a:rPr lang="en-US" b="1" i="0" dirty="0">
                <a:solidFill>
                  <a:srgbClr val="535353"/>
                </a:solidFill>
                <a:effectLst/>
                <a:latin typeface="Open Sans"/>
              </a:rPr>
              <a:t>community-initiated forest protection committees </a:t>
            </a:r>
            <a:r>
              <a:rPr lang="en-US" b="0" i="0" dirty="0">
                <a:solidFill>
                  <a:srgbClr val="535353"/>
                </a:solidFill>
                <a:effectLst/>
                <a:latin typeface="Open Sans"/>
              </a:rPr>
              <a:t>(</a:t>
            </a:r>
            <a:r>
              <a:rPr lang="en-US" b="0" i="0" dirty="0" err="1">
                <a:solidFill>
                  <a:srgbClr val="535353"/>
                </a:solidFill>
                <a:effectLst/>
                <a:latin typeface="Open Sans"/>
              </a:rPr>
              <a:t>kulhadi</a:t>
            </a:r>
            <a:r>
              <a:rPr lang="en-US" b="0" i="0" dirty="0">
                <a:solidFill>
                  <a:srgbClr val="535353"/>
                </a:solidFill>
                <a:effectLst/>
                <a:latin typeface="Open Sans"/>
              </a:rPr>
              <a:t> bandh panchayats) operational in the area. </a:t>
            </a:r>
          </a:p>
          <a:p>
            <a:pPr marL="285750" indent="-285750">
              <a:buFont typeface="Wingdings" panose="05000000000000000000" pitchFamily="2" charset="2"/>
              <a:buChar char="v"/>
            </a:pPr>
            <a:r>
              <a:rPr lang="en-US" dirty="0">
                <a:solidFill>
                  <a:srgbClr val="535353"/>
                </a:solidFill>
                <a:latin typeface="Open Sans"/>
              </a:rPr>
              <a:t>T</a:t>
            </a:r>
            <a:r>
              <a:rPr lang="en-US" b="0" i="0" dirty="0">
                <a:solidFill>
                  <a:srgbClr val="535353"/>
                </a:solidFill>
                <a:effectLst/>
                <a:latin typeface="Open Sans"/>
              </a:rPr>
              <a:t>hese forest protection committees prevent the carrying of axes into the forests, a symbol of protecting the forests. </a:t>
            </a:r>
          </a:p>
          <a:p>
            <a:pPr marL="285750" indent="-285750" eaLnBrk="1" hangingPunct="1">
              <a:lnSpc>
                <a:spcPct val="80000"/>
              </a:lnSpc>
              <a:buFont typeface="Wingdings" panose="05000000000000000000" pitchFamily="2" charset="2"/>
              <a:buChar char="v"/>
            </a:pPr>
            <a:r>
              <a:rPr lang="en-US" altLang="en-US" b="1" dirty="0">
                <a:solidFill>
                  <a:srgbClr val="535353"/>
                </a:solidFill>
                <a:latin typeface="Open Sans"/>
              </a:rPr>
              <a:t>Meena &amp; Gujjar communities </a:t>
            </a:r>
            <a:r>
              <a:rPr lang="en-US" altLang="en-US" dirty="0">
                <a:solidFill>
                  <a:srgbClr val="535353"/>
                </a:solidFill>
                <a:latin typeface="Open Sans"/>
              </a:rPr>
              <a:t>inhabited the area and initiated pastoralism (branch of agriculture concerned with the raising of livestock ) &amp; subsistence agriculture (farming in which the farmers focus on growing enough food to feed their families )</a:t>
            </a:r>
          </a:p>
          <a:p>
            <a:pPr marL="285750" indent="-285750" eaLnBrk="1" hangingPunct="1">
              <a:lnSpc>
                <a:spcPct val="80000"/>
              </a:lnSpc>
              <a:buFont typeface="Wingdings" panose="05000000000000000000" pitchFamily="2" charset="2"/>
              <a:buChar char="v"/>
            </a:pPr>
            <a:r>
              <a:rPr lang="en-US" altLang="en-US" b="1" dirty="0">
                <a:solidFill>
                  <a:srgbClr val="535353"/>
                </a:solidFill>
                <a:latin typeface="Open Sans"/>
              </a:rPr>
              <a:t>Migrant grazers called </a:t>
            </a:r>
            <a:r>
              <a:rPr lang="en-US" altLang="en-US" b="1" dirty="0" err="1">
                <a:solidFill>
                  <a:srgbClr val="535353"/>
                </a:solidFill>
                <a:latin typeface="Open Sans"/>
              </a:rPr>
              <a:t>Rabaris</a:t>
            </a:r>
            <a:r>
              <a:rPr lang="en-US" altLang="en-US" b="1" dirty="0">
                <a:solidFill>
                  <a:srgbClr val="535353"/>
                </a:solidFill>
                <a:latin typeface="Open Sans"/>
              </a:rPr>
              <a:t> </a:t>
            </a:r>
            <a:r>
              <a:rPr lang="en-US" altLang="en-US" dirty="0">
                <a:solidFill>
                  <a:srgbClr val="535353"/>
                </a:solidFill>
                <a:latin typeface="Open Sans"/>
              </a:rPr>
              <a:t>entered with a herd of 1,50,000 sheep, further pressurizing the sanctuary, Exploitation of timber, fuelwood &amp; mining</a:t>
            </a:r>
          </a:p>
          <a:p>
            <a:pPr marL="285750" indent="-285750" eaLnBrk="1" hangingPunct="1">
              <a:lnSpc>
                <a:spcPct val="80000"/>
              </a:lnSpc>
              <a:buFont typeface="Wingdings" panose="05000000000000000000" pitchFamily="2" charset="2"/>
              <a:buChar char="v"/>
            </a:pPr>
            <a:r>
              <a:rPr lang="en-US" altLang="en-US" dirty="0">
                <a:solidFill>
                  <a:srgbClr val="535353"/>
                </a:solidFill>
                <a:latin typeface="Open Sans"/>
              </a:rPr>
              <a:t>The threat poised by the migrant grazers spurred the formation of the “</a:t>
            </a:r>
            <a:r>
              <a:rPr lang="en-US" altLang="en-US" dirty="0" err="1">
                <a:solidFill>
                  <a:srgbClr val="535353"/>
                </a:solidFill>
                <a:latin typeface="Open Sans"/>
              </a:rPr>
              <a:t>Baragaon</a:t>
            </a:r>
            <a:r>
              <a:rPr lang="en-US" altLang="en-US" dirty="0">
                <a:solidFill>
                  <a:srgbClr val="535353"/>
                </a:solidFill>
                <a:latin typeface="Open Sans"/>
              </a:rPr>
              <a:t> </a:t>
            </a:r>
            <a:r>
              <a:rPr lang="en-US" altLang="en-US" dirty="0" err="1">
                <a:solidFill>
                  <a:srgbClr val="535353"/>
                </a:solidFill>
                <a:latin typeface="Open Sans"/>
              </a:rPr>
              <a:t>ki</a:t>
            </a:r>
            <a:r>
              <a:rPr lang="en-US" altLang="en-US" dirty="0">
                <a:solidFill>
                  <a:srgbClr val="535353"/>
                </a:solidFill>
                <a:latin typeface="Open Sans"/>
              </a:rPr>
              <a:t> Panchayat” in 1990</a:t>
            </a:r>
          </a:p>
          <a:p>
            <a:pPr marL="285750" indent="-285750" eaLnBrk="1" hangingPunct="1">
              <a:lnSpc>
                <a:spcPct val="80000"/>
              </a:lnSpc>
              <a:buFont typeface="Wingdings" panose="05000000000000000000" pitchFamily="2" charset="2"/>
              <a:buChar char="v"/>
            </a:pPr>
            <a:endParaRPr lang="en-US" altLang="en-US" dirty="0">
              <a:solidFill>
                <a:srgbClr val="535353"/>
              </a:solidFill>
              <a:latin typeface="Open Sans"/>
            </a:endParaRPr>
          </a:p>
          <a:p>
            <a:pPr eaLnBrk="1" hangingPunct="1">
              <a:lnSpc>
                <a:spcPct val="80000"/>
              </a:lnSpc>
            </a:pPr>
            <a:r>
              <a:rPr lang="en-US" altLang="en-US" b="1" dirty="0">
                <a:solidFill>
                  <a:srgbClr val="535353"/>
                </a:solidFill>
                <a:latin typeface="Open Sans"/>
              </a:rPr>
              <a:t>Local community initiatives for conservation: Van Suraksha Samiti</a:t>
            </a:r>
          </a:p>
          <a:p>
            <a:pPr eaLnBrk="1" hangingPunct="1">
              <a:lnSpc>
                <a:spcPct val="80000"/>
              </a:lnSpc>
            </a:pPr>
            <a:r>
              <a:rPr lang="en-US" altLang="en-US" b="1" dirty="0">
                <a:solidFill>
                  <a:srgbClr val="535353"/>
                </a:solidFill>
                <a:latin typeface="Open Sans"/>
              </a:rPr>
              <a:t>Mining is now banned in the Sanctuary. The people not only protect their forests but also use their resources judiciously.</a:t>
            </a:r>
          </a:p>
          <a:p>
            <a:pPr marL="285750" indent="-285750">
              <a:buFont typeface="Wingdings" panose="05000000000000000000" pitchFamily="2" charset="2"/>
              <a:buChar char="v"/>
            </a:pPr>
            <a:endParaRPr lang="en-US" b="1" dirty="0">
              <a:solidFill>
                <a:srgbClr val="535353"/>
              </a:solidFill>
              <a:latin typeface="Open Sans"/>
            </a:endParaRPr>
          </a:p>
          <a:p>
            <a:pPr marL="285750" indent="-285750">
              <a:buFont typeface="Wingdings" panose="05000000000000000000" pitchFamily="2" charset="2"/>
              <a:buChar char="v"/>
            </a:pPr>
            <a:endParaRPr lang="en-IN" dirty="0"/>
          </a:p>
        </p:txBody>
      </p:sp>
      <p:sp>
        <p:nvSpPr>
          <p:cNvPr id="13" name="TextBox 12">
            <a:extLst>
              <a:ext uri="{FF2B5EF4-FFF2-40B4-BE49-F238E27FC236}">
                <a16:creationId xmlns:a16="http://schemas.microsoft.com/office/drawing/2014/main" id="{29F8779E-7FC9-4530-A37C-C517C07FD459}"/>
              </a:ext>
            </a:extLst>
          </p:cNvPr>
          <p:cNvSpPr txBox="1"/>
          <p:nvPr/>
        </p:nvSpPr>
        <p:spPr>
          <a:xfrm>
            <a:off x="8862646" y="6529281"/>
            <a:ext cx="3329354" cy="276999"/>
          </a:xfrm>
          <a:prstGeom prst="rect">
            <a:avLst/>
          </a:prstGeom>
          <a:noFill/>
        </p:spPr>
        <p:txBody>
          <a:bodyPr wrap="square">
            <a:spAutoFit/>
          </a:bodyPr>
          <a:lstStyle/>
          <a:p>
            <a:r>
              <a:rPr lang="en-IN" sz="1200" dirty="0">
                <a:latin typeface="Garamond" panose="02020404030301010803" pitchFamily="18" charset="0"/>
                <a:hlinkClick r:id="rId4">
                  <a:extLst>
                    <a:ext uri="{A12FA001-AC4F-418D-AE19-62706E023703}">
                      <ahyp:hlinkClr xmlns:ahyp="http://schemas.microsoft.com/office/drawing/2018/hyperlinkcolor" val="tx"/>
                    </a:ext>
                  </a:extLst>
                </a:hlinkClick>
              </a:rPr>
              <a:t>Ref: https://kalpavriksh.org/kailadevi-sanctuary/</a:t>
            </a:r>
            <a:endParaRPr lang="en-IN" sz="1200" dirty="0">
              <a:latin typeface="Garamond" panose="02020404030301010803" pitchFamily="18" charset="0"/>
            </a:endParaRPr>
          </a:p>
        </p:txBody>
      </p:sp>
      <p:pic>
        <p:nvPicPr>
          <p:cNvPr id="3084" name="Picture 12" descr="History &amp; Attractions of Kailadevi Wildlife Sanctuary. – Kaila Devi  Wildlife Sanctuary">
            <a:extLst>
              <a:ext uri="{FF2B5EF4-FFF2-40B4-BE49-F238E27FC236}">
                <a16:creationId xmlns:a16="http://schemas.microsoft.com/office/drawing/2014/main" id="{89B1F570-D3E9-49CA-BE64-3F25D9D5CF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4339" y="4692608"/>
            <a:ext cx="2977662" cy="1722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482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Kokkare Bellur: Nest in Peace | WWF India">
            <a:extLst>
              <a:ext uri="{FF2B5EF4-FFF2-40B4-BE49-F238E27FC236}">
                <a16:creationId xmlns:a16="http://schemas.microsoft.com/office/drawing/2014/main" id="{7CDA96A3-1559-4CE5-B677-0963CCA493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4511" y="0"/>
            <a:ext cx="3357489" cy="160523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Kokrebellur - Wikipedia">
            <a:extLst>
              <a:ext uri="{FF2B5EF4-FFF2-40B4-BE49-F238E27FC236}">
                <a16:creationId xmlns:a16="http://schemas.microsoft.com/office/drawing/2014/main" id="{3B63775D-DBCA-4502-B867-12CF0BFFB7E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834511" y="1609212"/>
            <a:ext cx="3357489" cy="24385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C2F72D7-4BE7-42CE-A2F6-2AAD34B91C4A}"/>
              </a:ext>
            </a:extLst>
          </p:cNvPr>
          <p:cNvSpPr txBox="1"/>
          <p:nvPr/>
        </p:nvSpPr>
        <p:spPr>
          <a:xfrm>
            <a:off x="161777" y="1187621"/>
            <a:ext cx="8871146" cy="2585323"/>
          </a:xfrm>
          <a:prstGeom prst="rect">
            <a:avLst/>
          </a:prstGeom>
          <a:noFill/>
        </p:spPr>
        <p:txBody>
          <a:bodyPr wrap="square">
            <a:spAutoFit/>
          </a:bodyPr>
          <a:lstStyle/>
          <a:p>
            <a:pPr marL="285750" indent="-285750">
              <a:buFont typeface="Wingdings" panose="05000000000000000000" pitchFamily="2" charset="2"/>
              <a:buChar char="v"/>
            </a:pPr>
            <a:r>
              <a:rPr lang="en-US" b="0" i="0" dirty="0">
                <a:solidFill>
                  <a:srgbClr val="25272B"/>
                </a:solidFill>
                <a:effectLst/>
                <a:latin typeface="Georgia" panose="02040502050405020303" pitchFamily="18" charset="0"/>
              </a:rPr>
              <a:t>Legend has it that the storks and pelicans have been coming to </a:t>
            </a:r>
            <a:r>
              <a:rPr lang="en-US" b="0" i="0" dirty="0" err="1">
                <a:solidFill>
                  <a:srgbClr val="25272B"/>
                </a:solidFill>
                <a:effectLst/>
                <a:latin typeface="Georgia" panose="02040502050405020303" pitchFamily="18" charset="0"/>
              </a:rPr>
              <a:t>Kokkare</a:t>
            </a:r>
            <a:r>
              <a:rPr lang="en-US" b="0" i="0" dirty="0">
                <a:solidFill>
                  <a:srgbClr val="25272B"/>
                </a:solidFill>
                <a:effectLst/>
                <a:latin typeface="Georgia" panose="02040502050405020303" pitchFamily="18" charset="0"/>
              </a:rPr>
              <a:t> </a:t>
            </a:r>
            <a:r>
              <a:rPr lang="en-US" b="0" i="0" dirty="0" err="1">
                <a:solidFill>
                  <a:srgbClr val="25272B"/>
                </a:solidFill>
                <a:effectLst/>
                <a:latin typeface="Georgia" panose="02040502050405020303" pitchFamily="18" charset="0"/>
              </a:rPr>
              <a:t>Bellur</a:t>
            </a:r>
            <a:r>
              <a:rPr lang="en-US" b="0" i="0" dirty="0">
                <a:solidFill>
                  <a:srgbClr val="25272B"/>
                </a:solidFill>
                <a:effectLst/>
                <a:latin typeface="Georgia" panose="02040502050405020303" pitchFamily="18" charset="0"/>
              </a:rPr>
              <a:t> to breed for hundreds of years. A small village about 80 kilometers from Bangalore, ‘</a:t>
            </a:r>
            <a:r>
              <a:rPr lang="en-US" b="0" i="0" dirty="0" err="1">
                <a:solidFill>
                  <a:srgbClr val="25272B"/>
                </a:solidFill>
                <a:effectLst/>
                <a:latin typeface="Georgia" panose="02040502050405020303" pitchFamily="18" charset="0"/>
              </a:rPr>
              <a:t>Kokkare</a:t>
            </a:r>
            <a:r>
              <a:rPr lang="en-US" b="0" i="0" dirty="0">
                <a:solidFill>
                  <a:srgbClr val="25272B"/>
                </a:solidFill>
                <a:effectLst/>
                <a:latin typeface="Georgia" panose="02040502050405020303" pitchFamily="18" charset="0"/>
              </a:rPr>
              <a:t> </a:t>
            </a:r>
            <a:r>
              <a:rPr lang="en-US" b="0" i="0" dirty="0" err="1">
                <a:solidFill>
                  <a:srgbClr val="25272B"/>
                </a:solidFill>
                <a:effectLst/>
                <a:latin typeface="Georgia" panose="02040502050405020303" pitchFamily="18" charset="0"/>
              </a:rPr>
              <a:t>Bellur</a:t>
            </a:r>
            <a:r>
              <a:rPr lang="en-US" b="0" i="0" dirty="0">
                <a:solidFill>
                  <a:srgbClr val="25272B"/>
                </a:solidFill>
                <a:effectLst/>
                <a:latin typeface="Georgia" panose="02040502050405020303" pitchFamily="18" charset="0"/>
              </a:rPr>
              <a:t>’ in Kannada means “the hamlet with white storks” and was situated on the banks of the river  </a:t>
            </a:r>
            <a:r>
              <a:rPr lang="en-US" b="0" i="0" dirty="0" err="1">
                <a:solidFill>
                  <a:srgbClr val="25272B"/>
                </a:solidFill>
                <a:effectLst/>
                <a:latin typeface="Georgia" panose="02040502050405020303" pitchFamily="18" charset="0"/>
              </a:rPr>
              <a:t>Shimsha</a:t>
            </a:r>
            <a:r>
              <a:rPr lang="en-US" b="0" i="0" dirty="0">
                <a:solidFill>
                  <a:srgbClr val="25272B"/>
                </a:solidFill>
                <a:effectLst/>
                <a:latin typeface="Georgia" panose="02040502050405020303" pitchFamily="18" charset="0"/>
              </a:rPr>
              <a:t>.</a:t>
            </a:r>
          </a:p>
          <a:p>
            <a:pPr marL="285750" indent="-285750" eaLnBrk="1" hangingPunct="1">
              <a:buFont typeface="Wingdings" panose="05000000000000000000" pitchFamily="2" charset="2"/>
              <a:buChar char="v"/>
            </a:pPr>
            <a:r>
              <a:rPr lang="en-US" altLang="en-US" dirty="0">
                <a:solidFill>
                  <a:srgbClr val="25272B"/>
                </a:solidFill>
                <a:latin typeface="Georgia" panose="02040502050405020303" pitchFamily="18" charset="0"/>
              </a:rPr>
              <a:t>The pelican, an endangered species breeds in large numbers at </a:t>
            </a:r>
            <a:r>
              <a:rPr lang="en-US" altLang="en-US" dirty="0" err="1">
                <a:solidFill>
                  <a:srgbClr val="25272B"/>
                </a:solidFill>
                <a:latin typeface="Georgia" panose="02040502050405020303" pitchFamily="18" charset="0"/>
              </a:rPr>
              <a:t>Kokkare</a:t>
            </a:r>
            <a:r>
              <a:rPr lang="en-US" altLang="en-US" dirty="0">
                <a:solidFill>
                  <a:srgbClr val="25272B"/>
                </a:solidFill>
                <a:latin typeface="Georgia" panose="02040502050405020303" pitchFamily="18" charset="0"/>
              </a:rPr>
              <a:t> </a:t>
            </a:r>
            <a:r>
              <a:rPr lang="en-US" altLang="en-US" dirty="0" err="1">
                <a:solidFill>
                  <a:srgbClr val="25272B"/>
                </a:solidFill>
                <a:latin typeface="Georgia" panose="02040502050405020303" pitchFamily="18" charset="0"/>
              </a:rPr>
              <a:t>Bellur</a:t>
            </a:r>
            <a:endParaRPr lang="en-US" altLang="en-US" dirty="0">
              <a:solidFill>
                <a:srgbClr val="25272B"/>
              </a:solidFill>
              <a:latin typeface="Georgia" panose="02040502050405020303" pitchFamily="18" charset="0"/>
            </a:endParaRPr>
          </a:p>
          <a:p>
            <a:pPr eaLnBrk="1" hangingPunct="1"/>
            <a:r>
              <a:rPr lang="en-US" altLang="en-US" dirty="0">
                <a:solidFill>
                  <a:srgbClr val="25272B"/>
                </a:solidFill>
                <a:latin typeface="Georgia" panose="02040502050405020303" pitchFamily="18" charset="0"/>
              </a:rPr>
              <a:t>	one of the ten known breeding sites in India</a:t>
            </a:r>
          </a:p>
          <a:p>
            <a:pPr marL="285750" indent="-285750" eaLnBrk="1" hangingPunct="1">
              <a:buFont typeface="Wingdings" panose="05000000000000000000" pitchFamily="2" charset="2"/>
              <a:buChar char="v"/>
            </a:pPr>
            <a:r>
              <a:rPr lang="en-US" altLang="en-US" dirty="0">
                <a:solidFill>
                  <a:srgbClr val="25272B"/>
                </a:solidFill>
                <a:latin typeface="Georgia" panose="02040502050405020303" pitchFamily="18" charset="0"/>
              </a:rPr>
              <a:t>In Dec, Spot-billed pelicans, painted storks, ibis establish breeding colonies on tamarind trees. Local people protected bird and collected Bird droppings: Guano- natural fertilizer</a:t>
            </a:r>
          </a:p>
        </p:txBody>
      </p:sp>
      <p:sp>
        <p:nvSpPr>
          <p:cNvPr id="5" name="TextBox 4">
            <a:extLst>
              <a:ext uri="{FF2B5EF4-FFF2-40B4-BE49-F238E27FC236}">
                <a16:creationId xmlns:a16="http://schemas.microsoft.com/office/drawing/2014/main" id="{81CE600A-334C-4082-819C-E8A758AE93D4}"/>
              </a:ext>
            </a:extLst>
          </p:cNvPr>
          <p:cNvSpPr txBox="1"/>
          <p:nvPr/>
        </p:nvSpPr>
        <p:spPr>
          <a:xfrm>
            <a:off x="291904" y="146678"/>
            <a:ext cx="8871146" cy="584775"/>
          </a:xfrm>
          <a:prstGeom prst="rect">
            <a:avLst/>
          </a:prstGeom>
          <a:noFill/>
        </p:spPr>
        <p:txBody>
          <a:bodyPr wrap="square">
            <a:spAutoFit/>
          </a:bodyPr>
          <a:lstStyle/>
          <a:p>
            <a:r>
              <a:rPr lang="en-IN" sz="3200" b="1" i="0" dirty="0" err="1">
                <a:effectLst/>
                <a:latin typeface="Garamond" panose="02020404030301010803" pitchFamily="18" charset="0"/>
              </a:rPr>
              <a:t>Kokkare</a:t>
            </a:r>
            <a:r>
              <a:rPr lang="en-IN" sz="3200" b="1" i="0" dirty="0">
                <a:effectLst/>
                <a:latin typeface="Garamond" panose="02020404030301010803" pitchFamily="18" charset="0"/>
              </a:rPr>
              <a:t> </a:t>
            </a:r>
            <a:r>
              <a:rPr lang="en-IN" sz="3200" b="1" i="0" dirty="0" err="1">
                <a:effectLst/>
                <a:latin typeface="Garamond" panose="02020404030301010803" pitchFamily="18" charset="0"/>
              </a:rPr>
              <a:t>Bellure</a:t>
            </a:r>
            <a:r>
              <a:rPr lang="en-IN" sz="3200" b="1" dirty="0">
                <a:latin typeface="Garamond" panose="02020404030301010803" pitchFamily="18" charset="0"/>
              </a:rPr>
              <a:t>, Karnataka </a:t>
            </a:r>
            <a:r>
              <a:rPr lang="en-IN" sz="3200" b="1" i="0" dirty="0">
                <a:effectLst/>
                <a:latin typeface="Garamond" panose="02020404030301010803" pitchFamily="18" charset="0"/>
              </a:rPr>
              <a:t>- Case Study</a:t>
            </a:r>
          </a:p>
        </p:txBody>
      </p:sp>
      <p:sp>
        <p:nvSpPr>
          <p:cNvPr id="11" name="TextBox 10">
            <a:extLst>
              <a:ext uri="{FF2B5EF4-FFF2-40B4-BE49-F238E27FC236}">
                <a16:creationId xmlns:a16="http://schemas.microsoft.com/office/drawing/2014/main" id="{6B77ADCF-7CA8-4509-8400-2D096E5B5A08}"/>
              </a:ext>
            </a:extLst>
          </p:cNvPr>
          <p:cNvSpPr txBox="1"/>
          <p:nvPr/>
        </p:nvSpPr>
        <p:spPr>
          <a:xfrm>
            <a:off x="1487659" y="6550223"/>
            <a:ext cx="10704341" cy="307777"/>
          </a:xfrm>
          <a:prstGeom prst="rect">
            <a:avLst/>
          </a:prstGeom>
          <a:noFill/>
        </p:spPr>
        <p:txBody>
          <a:bodyPr wrap="square">
            <a:spAutoFit/>
          </a:bodyPr>
          <a:lstStyle/>
          <a:p>
            <a:r>
              <a:rPr lang="en-IN" sz="1400" b="1" dirty="0">
                <a:latin typeface="Garamond" panose="02020404030301010803" pitchFamily="18" charset="0"/>
                <a:hlinkClick r:id="rId4">
                  <a:extLst>
                    <a:ext uri="{A12FA001-AC4F-418D-AE19-62706E023703}">
                      <ahyp:hlinkClr xmlns:ahyp="http://schemas.microsoft.com/office/drawing/2018/hyperlinkcolor" val="tx"/>
                    </a:ext>
                  </a:extLst>
                </a:hlinkClick>
              </a:rPr>
              <a:t>Ref: https://www.wwfindia.org/news_facts/feature_stories/kokkare_bellur_nest_in_peace/</a:t>
            </a:r>
            <a:endParaRPr lang="en-IN" sz="1400" b="1" dirty="0">
              <a:latin typeface="Garamond" panose="02020404030301010803" pitchFamily="18" charset="0"/>
            </a:endParaRPr>
          </a:p>
        </p:txBody>
      </p:sp>
      <p:sp>
        <p:nvSpPr>
          <p:cNvPr id="13" name="TextBox 12">
            <a:extLst>
              <a:ext uri="{FF2B5EF4-FFF2-40B4-BE49-F238E27FC236}">
                <a16:creationId xmlns:a16="http://schemas.microsoft.com/office/drawing/2014/main" id="{FD4CCEE3-758F-468D-BBCD-982CA062FB76}"/>
              </a:ext>
            </a:extLst>
          </p:cNvPr>
          <p:cNvSpPr txBox="1"/>
          <p:nvPr/>
        </p:nvSpPr>
        <p:spPr>
          <a:xfrm>
            <a:off x="291904" y="3772944"/>
            <a:ext cx="11738319" cy="3139321"/>
          </a:xfrm>
          <a:prstGeom prst="rect">
            <a:avLst/>
          </a:prstGeom>
          <a:noFill/>
        </p:spPr>
        <p:txBody>
          <a:bodyPr wrap="square">
            <a:spAutoFit/>
          </a:bodyPr>
          <a:lstStyle/>
          <a:p>
            <a:pPr eaLnBrk="1" hangingPunct="1"/>
            <a:r>
              <a:rPr lang="en-US" altLang="en-US" dirty="0">
                <a:solidFill>
                  <a:srgbClr val="25272B"/>
                </a:solidFill>
                <a:latin typeface="Garamond" panose="02020404030301010803" pitchFamily="18" charset="0"/>
              </a:rPr>
              <a:t>Main factors for decline of pelican population</a:t>
            </a:r>
          </a:p>
          <a:p>
            <a:pPr marL="971550" lvl="1" indent="-514350" eaLnBrk="1" hangingPunct="1">
              <a:buFontTx/>
              <a:buAutoNum type="arabicPlain"/>
            </a:pPr>
            <a:r>
              <a:rPr lang="en-US" altLang="en-US" dirty="0">
                <a:solidFill>
                  <a:srgbClr val="25272B"/>
                </a:solidFill>
                <a:latin typeface="Garamond" panose="02020404030301010803" pitchFamily="18" charset="0"/>
              </a:rPr>
              <a:t>Habitat Destruction: Lack of nesting space, Conversion of land for arable crop, no breeding sites</a:t>
            </a:r>
          </a:p>
          <a:p>
            <a:pPr marL="971550" lvl="1" indent="-514350" eaLnBrk="1" hangingPunct="1">
              <a:buFontTx/>
              <a:buAutoNum type="arabicPlain"/>
            </a:pPr>
            <a:r>
              <a:rPr lang="en-US" altLang="en-US" dirty="0">
                <a:solidFill>
                  <a:srgbClr val="25272B"/>
                </a:solidFill>
                <a:latin typeface="Garamond" panose="02020404030301010803" pitchFamily="18" charset="0"/>
              </a:rPr>
              <a:t>Increase in human population, consequent pressure on remaining trees for fuel and fodder (No legislative protection can be provided).</a:t>
            </a:r>
          </a:p>
          <a:p>
            <a:pPr marL="971550" lvl="1" indent="-514350" eaLnBrk="1" hangingPunct="1">
              <a:buFontTx/>
              <a:buAutoNum type="arabicPlain"/>
            </a:pPr>
            <a:r>
              <a:rPr lang="en-US" altLang="en-US" dirty="0">
                <a:solidFill>
                  <a:srgbClr val="25272B"/>
                </a:solidFill>
                <a:latin typeface="Garamond" panose="02020404030301010803" pitchFamily="18" charset="0"/>
              </a:rPr>
              <a:t>Indiscriminate lopping of trees throughout the year, Baking of bricks (using firewood) for construction of modern dwelling units, Increasing number of tourists leading to increased </a:t>
            </a:r>
            <a:r>
              <a:rPr lang="en-US" altLang="en-US" dirty="0" err="1">
                <a:solidFill>
                  <a:srgbClr val="25272B"/>
                </a:solidFill>
                <a:latin typeface="Garamond" panose="02020404030301010803" pitchFamily="18" charset="0"/>
              </a:rPr>
              <a:t>predatorship</a:t>
            </a:r>
            <a:r>
              <a:rPr lang="en-US" altLang="en-US" dirty="0">
                <a:solidFill>
                  <a:srgbClr val="25272B"/>
                </a:solidFill>
                <a:latin typeface="Garamond" panose="02020404030301010803" pitchFamily="18" charset="0"/>
              </a:rPr>
              <a:t> by crows.</a:t>
            </a:r>
          </a:p>
          <a:p>
            <a:pPr marL="971550" lvl="1" indent="-514350" eaLnBrk="1" hangingPunct="1">
              <a:buFontTx/>
              <a:buAutoNum type="arabicPlain"/>
            </a:pPr>
            <a:r>
              <a:rPr lang="en-US" altLang="en-US" dirty="0">
                <a:solidFill>
                  <a:srgbClr val="25272B"/>
                </a:solidFill>
                <a:latin typeface="Garamond" panose="02020404030301010803" pitchFamily="18" charset="0"/>
              </a:rPr>
              <a:t>Reduction of food</a:t>
            </a:r>
          </a:p>
          <a:p>
            <a:pPr marL="971550" lvl="1" indent="-514350" eaLnBrk="1" hangingPunct="1">
              <a:buFontTx/>
              <a:buAutoNum type="arabicPlain"/>
            </a:pPr>
            <a:r>
              <a:rPr lang="en-US" altLang="en-US" dirty="0">
                <a:solidFill>
                  <a:srgbClr val="25272B"/>
                </a:solidFill>
                <a:latin typeface="Garamond" panose="02020404030301010803" pitchFamily="18" charset="0"/>
              </a:rPr>
              <a:t>Pollution of marshlands: Changeover to green revolution methods &amp; loss of fishing grounds (feed for pelicans)</a:t>
            </a:r>
          </a:p>
          <a:p>
            <a:pPr marL="971550" lvl="1" indent="-514350" eaLnBrk="1" hangingPunct="1">
              <a:buFontTx/>
              <a:buAutoNum type="arabicPlain"/>
            </a:pPr>
            <a:r>
              <a:rPr lang="en-US" altLang="en-US" dirty="0">
                <a:solidFill>
                  <a:srgbClr val="25272B"/>
                </a:solidFill>
                <a:latin typeface="Garamond" panose="02020404030301010803" pitchFamily="18" charset="0"/>
              </a:rPr>
              <a:t>Excess growth of aquatic vegetation, Excess pesticides causing  fish mortality</a:t>
            </a:r>
          </a:p>
          <a:p>
            <a:pPr marL="971550" lvl="1" indent="-514350" eaLnBrk="1" hangingPunct="1">
              <a:buFontTx/>
              <a:buAutoNum type="arabicPlain"/>
            </a:pPr>
            <a:r>
              <a:rPr lang="en-US" altLang="en-US" b="1" dirty="0">
                <a:solidFill>
                  <a:srgbClr val="CC3399"/>
                </a:solidFill>
              </a:rPr>
              <a:t>Hunting of pelicans</a:t>
            </a:r>
            <a:endParaRPr lang="en-US" altLang="en-US" dirty="0">
              <a:solidFill>
                <a:srgbClr val="25272B"/>
              </a:solidFill>
              <a:latin typeface="Garamond" panose="02020404030301010803" pitchFamily="18" charset="0"/>
            </a:endParaRPr>
          </a:p>
          <a:p>
            <a:pPr marL="971550" lvl="1" indent="-514350" eaLnBrk="1" hangingPunct="1">
              <a:buFontTx/>
              <a:buAutoNum type="arabicPlain"/>
            </a:pPr>
            <a:endParaRPr lang="en-US" altLang="en-US" dirty="0">
              <a:solidFill>
                <a:srgbClr val="25272B"/>
              </a:solidFill>
              <a:latin typeface="Garamond" panose="02020404030301010803" pitchFamily="18" charset="0"/>
            </a:endParaRPr>
          </a:p>
        </p:txBody>
      </p:sp>
    </p:spTree>
    <p:extLst>
      <p:ext uri="{BB962C8B-B14F-4D97-AF65-F5344CB8AC3E}">
        <p14:creationId xmlns:p14="http://schemas.microsoft.com/office/powerpoint/2010/main" val="3735301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D731A-CFF3-495A-8579-A165E4A8255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AAD8C6D-CC50-4F26-BC86-602BC3E15E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947" y="0"/>
            <a:ext cx="11995053" cy="6858000"/>
          </a:xfrm>
        </p:spPr>
      </p:pic>
    </p:spTree>
    <p:extLst>
      <p:ext uri="{BB962C8B-B14F-4D97-AF65-F5344CB8AC3E}">
        <p14:creationId xmlns:p14="http://schemas.microsoft.com/office/powerpoint/2010/main" val="1962045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9966A8-325D-485D-B5E6-0E16EA6D683B}"/>
              </a:ext>
            </a:extLst>
          </p:cNvPr>
          <p:cNvPicPr>
            <a:picLocks noChangeAspect="1"/>
          </p:cNvPicPr>
          <p:nvPr/>
        </p:nvPicPr>
        <p:blipFill>
          <a:blip r:embed="rId2"/>
          <a:stretch>
            <a:fillRect/>
          </a:stretch>
        </p:blipFill>
        <p:spPr>
          <a:xfrm>
            <a:off x="8418178" y="3778250"/>
            <a:ext cx="3773822" cy="1714500"/>
          </a:xfrm>
          <a:prstGeom prst="rect">
            <a:avLst/>
          </a:prstGeom>
        </p:spPr>
      </p:pic>
      <p:sp>
        <p:nvSpPr>
          <p:cNvPr id="2" name="Title 1">
            <a:extLst>
              <a:ext uri="{FF2B5EF4-FFF2-40B4-BE49-F238E27FC236}">
                <a16:creationId xmlns:a16="http://schemas.microsoft.com/office/drawing/2014/main" id="{47211BE1-84BC-465C-AD6B-D48FF6413E09}"/>
              </a:ext>
            </a:extLst>
          </p:cNvPr>
          <p:cNvSpPr>
            <a:spLocks noGrp="1"/>
          </p:cNvSpPr>
          <p:nvPr>
            <p:ph type="title"/>
          </p:nvPr>
        </p:nvSpPr>
        <p:spPr>
          <a:xfrm>
            <a:off x="492368" y="1209823"/>
            <a:ext cx="7925809" cy="5219112"/>
          </a:xfrm>
        </p:spPr>
        <p:txBody>
          <a:bodyPr>
            <a:normAutofit fontScale="90000"/>
          </a:bodyPr>
          <a:lstStyle/>
          <a:p>
            <a:r>
              <a:rPr lang="en-US" sz="2000" b="0" i="0" dirty="0">
                <a:solidFill>
                  <a:srgbClr val="444444"/>
                </a:solidFill>
                <a:effectLst/>
                <a:latin typeface="Garamond" panose="02020404030301010803" pitchFamily="18" charset="0"/>
              </a:rPr>
              <a:t>Ivory estimated to weigh more than </a:t>
            </a:r>
            <a:r>
              <a:rPr lang="en-US" sz="2000" b="1" i="0" dirty="0">
                <a:solidFill>
                  <a:srgbClr val="444444"/>
                </a:solidFill>
                <a:effectLst/>
                <a:latin typeface="Garamond" panose="02020404030301010803" pitchFamily="18" charset="0"/>
              </a:rPr>
              <a:t>23 metric tons—a figure that represents 2,500 elephants—</a:t>
            </a:r>
            <a:r>
              <a:rPr lang="en-US" sz="2000" b="0" i="0" dirty="0">
                <a:solidFill>
                  <a:srgbClr val="444444"/>
                </a:solidFill>
                <a:effectLst/>
                <a:latin typeface="Garamond" panose="02020404030301010803" pitchFamily="18" charset="0"/>
              </a:rPr>
              <a:t>was seized in the 13 largest seizures of illegal ivory in 2011. </a:t>
            </a:r>
            <a:r>
              <a:rPr lang="en-US" sz="2000" b="1" i="0" dirty="0">
                <a:solidFill>
                  <a:srgbClr val="444444"/>
                </a:solidFill>
                <a:effectLst/>
                <a:latin typeface="Garamond" panose="02020404030301010803" pitchFamily="18" charset="0"/>
              </a:rPr>
              <a:t>Poaching threatens the last of our wild tigers </a:t>
            </a:r>
            <a:r>
              <a:rPr lang="en-US" sz="2000" b="0" i="0" dirty="0">
                <a:solidFill>
                  <a:srgbClr val="444444"/>
                </a:solidFill>
                <a:effectLst/>
                <a:latin typeface="Garamond" panose="02020404030301010803" pitchFamily="18" charset="0"/>
              </a:rPr>
              <a:t>that number around 3,890.</a:t>
            </a:r>
            <a:br>
              <a:rPr lang="en-US" sz="2000" b="0" i="0" dirty="0">
                <a:solidFill>
                  <a:srgbClr val="444444"/>
                </a:solidFill>
                <a:effectLst/>
                <a:latin typeface="Garamond" panose="02020404030301010803" pitchFamily="18" charset="0"/>
              </a:rPr>
            </a:br>
            <a:br>
              <a:rPr lang="en-US" sz="2000" b="0" i="0" dirty="0">
                <a:solidFill>
                  <a:srgbClr val="444444"/>
                </a:solidFill>
                <a:effectLst/>
                <a:latin typeface="Garamond" panose="02020404030301010803" pitchFamily="18" charset="0"/>
              </a:rPr>
            </a:br>
            <a:r>
              <a:rPr lang="en-US" sz="2000" dirty="0">
                <a:solidFill>
                  <a:srgbClr val="444444"/>
                </a:solidFill>
                <a:latin typeface="Garamond" panose="02020404030301010803" pitchFamily="18" charset="0"/>
              </a:rPr>
              <a:t>Wildlife is traded for </a:t>
            </a:r>
            <a:r>
              <a:rPr lang="en-US" sz="2000" b="1" dirty="0">
                <a:solidFill>
                  <a:srgbClr val="444444"/>
                </a:solidFill>
                <a:latin typeface="Garamond" panose="02020404030301010803" pitchFamily="18" charset="0"/>
              </a:rPr>
              <a:t>skins, leather goods or souvenirs; as food or traditional medicine; as </a:t>
            </a:r>
            <a:r>
              <a:rPr lang="en-US" sz="2000" b="1" dirty="0" err="1">
                <a:solidFill>
                  <a:srgbClr val="444444"/>
                </a:solidFill>
                <a:latin typeface="Garamond" panose="02020404030301010803" pitchFamily="18" charset="0"/>
              </a:rPr>
              <a:t>pets</a:t>
            </a:r>
            <a:r>
              <a:rPr lang="en-US" sz="2000" dirty="0" err="1">
                <a:solidFill>
                  <a:srgbClr val="444444"/>
                </a:solidFill>
                <a:latin typeface="Garamond" panose="02020404030301010803" pitchFamily="18" charset="0"/>
              </a:rPr>
              <a:t>,etc</a:t>
            </a:r>
            <a:r>
              <a:rPr lang="en-US" sz="2000" dirty="0">
                <a:solidFill>
                  <a:srgbClr val="444444"/>
                </a:solidFill>
                <a:latin typeface="Garamond" panose="02020404030301010803" pitchFamily="18" charset="0"/>
              </a:rPr>
              <a:t>. Illegal wildlife trade runs the gamut from illegal logging of protected forests to supply the </a:t>
            </a:r>
            <a:r>
              <a:rPr lang="en-US" sz="2000" b="1" dirty="0">
                <a:solidFill>
                  <a:srgbClr val="444444"/>
                </a:solidFill>
                <a:latin typeface="Garamond" panose="02020404030301010803" pitchFamily="18" charset="0"/>
              </a:rPr>
              <a:t>demand for exotic woods, to the illegal fishing of endangered marine life for food</a:t>
            </a:r>
            <a:br>
              <a:rPr lang="en-US" sz="2000" dirty="0">
                <a:solidFill>
                  <a:srgbClr val="444444"/>
                </a:solidFill>
                <a:latin typeface="Garamond" panose="02020404030301010803" pitchFamily="18" charset="0"/>
              </a:rPr>
            </a:br>
            <a:br>
              <a:rPr lang="en-US" sz="2000" dirty="0">
                <a:solidFill>
                  <a:srgbClr val="444444"/>
                </a:solidFill>
                <a:latin typeface="Garamond" panose="02020404030301010803" pitchFamily="18" charset="0"/>
              </a:rPr>
            </a:br>
            <a:r>
              <a:rPr lang="en-IN" sz="2000" b="1" dirty="0">
                <a:solidFill>
                  <a:srgbClr val="444444"/>
                </a:solidFill>
                <a:latin typeface="Garamond" panose="02020404030301010803" pitchFamily="18" charset="0"/>
              </a:rPr>
              <a:t>Exotic pet trade - </a:t>
            </a:r>
            <a:r>
              <a:rPr lang="en-US" sz="2000" dirty="0">
                <a:solidFill>
                  <a:srgbClr val="444444"/>
                </a:solidFill>
                <a:latin typeface="Garamond" panose="02020404030301010803" pitchFamily="18" charset="0"/>
              </a:rPr>
              <a:t>The </a:t>
            </a:r>
            <a:r>
              <a:rPr lang="en-US" sz="2000" b="1" dirty="0">
                <a:solidFill>
                  <a:srgbClr val="444444"/>
                </a:solidFill>
                <a:latin typeface="Garamond" panose="02020404030301010803" pitchFamily="18" charset="0"/>
              </a:rPr>
              <a:t>illicit sales of live animals </a:t>
            </a:r>
            <a:r>
              <a:rPr lang="en-US" sz="2000" dirty="0">
                <a:solidFill>
                  <a:srgbClr val="444444"/>
                </a:solidFill>
                <a:latin typeface="Garamond" panose="02020404030301010803" pitchFamily="18" charset="0"/>
              </a:rPr>
              <a:t>comprises a major part of the overall illegal wildlife trade, a multibillion-dollar global black market.</a:t>
            </a:r>
            <a:br>
              <a:rPr lang="en-US" sz="2000" dirty="0">
                <a:solidFill>
                  <a:srgbClr val="444444"/>
                </a:solidFill>
                <a:latin typeface="Garamond" panose="02020404030301010803" pitchFamily="18" charset="0"/>
              </a:rPr>
            </a:br>
            <a:r>
              <a:rPr lang="en-US" sz="1100" b="0" i="0" dirty="0">
                <a:solidFill>
                  <a:srgbClr val="333333"/>
                </a:solidFill>
                <a:effectLst/>
                <a:latin typeface="Georgia" panose="02040502050405020303" pitchFamily="18" charset="0"/>
              </a:rPr>
              <a:t> </a:t>
            </a:r>
            <a:r>
              <a:rPr lang="en-US" sz="2000" b="1" dirty="0">
                <a:solidFill>
                  <a:srgbClr val="444444"/>
                </a:solidFill>
                <a:latin typeface="Garamond" panose="02020404030301010803" pitchFamily="18" charset="0"/>
              </a:rPr>
              <a:t>Demand for unique creatures </a:t>
            </a:r>
            <a:r>
              <a:rPr lang="en-US" sz="2000" dirty="0">
                <a:solidFill>
                  <a:srgbClr val="444444"/>
                </a:solidFill>
                <a:latin typeface="Garamond" panose="02020404030301010803" pitchFamily="18" charset="0"/>
              </a:rPr>
              <a:t>has exploded in recent years, Some exotic pets are bred in captivity. </a:t>
            </a:r>
            <a:br>
              <a:rPr lang="en-US" sz="2000" dirty="0">
                <a:solidFill>
                  <a:srgbClr val="444444"/>
                </a:solidFill>
                <a:latin typeface="Garamond" panose="02020404030301010803" pitchFamily="18" charset="0"/>
              </a:rPr>
            </a:br>
            <a:r>
              <a:rPr lang="en-US" sz="2000" dirty="0">
                <a:solidFill>
                  <a:srgbClr val="444444"/>
                </a:solidFill>
                <a:latin typeface="Garamond" panose="02020404030301010803" pitchFamily="18" charset="0"/>
              </a:rPr>
              <a:t>Conservationists often see captive breeding as a way to save wild animals from poaching for the pet trade, and many countries allow for the export of captive-bred animals as long as the proper legal documents are obtained</a:t>
            </a:r>
            <a:br>
              <a:rPr lang="en-US" sz="2000" dirty="0">
                <a:solidFill>
                  <a:srgbClr val="444444"/>
                </a:solidFill>
                <a:latin typeface="Garamond" panose="02020404030301010803" pitchFamily="18" charset="0"/>
              </a:rPr>
            </a:br>
            <a:br>
              <a:rPr lang="en-US" sz="2000" dirty="0">
                <a:solidFill>
                  <a:srgbClr val="444444"/>
                </a:solidFill>
                <a:latin typeface="Garamond" panose="02020404030301010803" pitchFamily="18" charset="0"/>
              </a:rPr>
            </a:br>
            <a:r>
              <a:rPr lang="en-US" sz="2000" dirty="0">
                <a:solidFill>
                  <a:srgbClr val="444444"/>
                </a:solidFill>
                <a:latin typeface="Garamond" panose="02020404030301010803" pitchFamily="18" charset="0"/>
              </a:rPr>
              <a:t>CHINA'S DEMAND FOR EXOTIC PETS BRINGS BUSINESS, AND CONCERN: China has seen a sharp increase in the number of non-traditional exotic pets</a:t>
            </a:r>
            <a:br>
              <a:rPr lang="en-US" sz="2000" dirty="0">
                <a:solidFill>
                  <a:srgbClr val="444444"/>
                </a:solidFill>
                <a:latin typeface="Garamond" panose="02020404030301010803" pitchFamily="18" charset="0"/>
              </a:rPr>
            </a:br>
            <a:br>
              <a:rPr lang="en-IN" sz="2000" dirty="0">
                <a:solidFill>
                  <a:srgbClr val="444444"/>
                </a:solidFill>
                <a:latin typeface="Garamond" panose="02020404030301010803" pitchFamily="18" charset="0"/>
              </a:rPr>
            </a:br>
            <a:endParaRPr lang="en-IN" sz="2000" dirty="0">
              <a:solidFill>
                <a:srgbClr val="444444"/>
              </a:solidFill>
              <a:latin typeface="Garamond" panose="02020404030301010803" pitchFamily="18" charset="0"/>
            </a:endParaRPr>
          </a:p>
        </p:txBody>
      </p:sp>
      <p:pic>
        <p:nvPicPr>
          <p:cNvPr id="5" name="Picture 2" descr="Poaching (Animal Rights): Alkire, Jessie: 9781532112614: Amazon.com: Books">
            <a:extLst>
              <a:ext uri="{FF2B5EF4-FFF2-40B4-BE49-F238E27FC236}">
                <a16:creationId xmlns:a16="http://schemas.microsoft.com/office/drawing/2014/main" id="{5C9917E6-3DD2-4976-A6F0-09DD1619FD7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18178" y="0"/>
            <a:ext cx="3773822" cy="3778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7A26745-C811-47C1-A3FA-D6FD54FD70EA}"/>
              </a:ext>
            </a:extLst>
          </p:cNvPr>
          <p:cNvSpPr txBox="1"/>
          <p:nvPr/>
        </p:nvSpPr>
        <p:spPr>
          <a:xfrm>
            <a:off x="1322362" y="162675"/>
            <a:ext cx="7095815" cy="923330"/>
          </a:xfrm>
          <a:prstGeom prst="rect">
            <a:avLst/>
          </a:prstGeom>
          <a:noFill/>
        </p:spPr>
        <p:txBody>
          <a:bodyPr wrap="square" rtlCol="0">
            <a:spAutoFit/>
          </a:bodyPr>
          <a:lstStyle/>
          <a:p>
            <a:r>
              <a:rPr lang="en-US" sz="1800" b="0" i="0" dirty="0">
                <a:solidFill>
                  <a:srgbClr val="444444"/>
                </a:solidFill>
                <a:effectLst/>
                <a:latin typeface="Garamond" panose="02020404030301010803" pitchFamily="18" charset="0"/>
              </a:rPr>
              <a:t>The world is dealing with an unprecedented </a:t>
            </a:r>
            <a:r>
              <a:rPr lang="en-US" sz="1800" b="1" i="0" dirty="0">
                <a:solidFill>
                  <a:srgbClr val="444444"/>
                </a:solidFill>
                <a:effectLst/>
                <a:latin typeface="Garamond" panose="02020404030301010803" pitchFamily="18" charset="0"/>
              </a:rPr>
              <a:t>spike in illegal wildlife trade</a:t>
            </a:r>
            <a:r>
              <a:rPr lang="en-US" sz="1800" b="0" i="0" dirty="0">
                <a:solidFill>
                  <a:srgbClr val="444444"/>
                </a:solidFill>
                <a:effectLst/>
                <a:latin typeface="Garamond" panose="02020404030301010803" pitchFamily="18" charset="0"/>
              </a:rPr>
              <a:t>, threatening to overturn decades of conservation gains. </a:t>
            </a:r>
            <a:br>
              <a:rPr lang="en-US" sz="1800" b="0" i="0" dirty="0">
                <a:solidFill>
                  <a:srgbClr val="444444"/>
                </a:solidFill>
                <a:effectLst/>
                <a:latin typeface="Garamond" panose="02020404030301010803" pitchFamily="18" charset="0"/>
              </a:rPr>
            </a:br>
            <a:endParaRPr lang="en-IN" dirty="0"/>
          </a:p>
        </p:txBody>
      </p:sp>
      <p:sp>
        <p:nvSpPr>
          <p:cNvPr id="9" name="TextBox 8">
            <a:extLst>
              <a:ext uri="{FF2B5EF4-FFF2-40B4-BE49-F238E27FC236}">
                <a16:creationId xmlns:a16="http://schemas.microsoft.com/office/drawing/2014/main" id="{253ABEC3-9F24-48AB-81D2-00955799D2B3}"/>
              </a:ext>
            </a:extLst>
          </p:cNvPr>
          <p:cNvSpPr txBox="1"/>
          <p:nvPr/>
        </p:nvSpPr>
        <p:spPr>
          <a:xfrm>
            <a:off x="8357299" y="5413272"/>
            <a:ext cx="3895579" cy="830997"/>
          </a:xfrm>
          <a:prstGeom prst="rect">
            <a:avLst/>
          </a:prstGeom>
          <a:noFill/>
        </p:spPr>
        <p:txBody>
          <a:bodyPr wrap="square">
            <a:spAutoFit/>
          </a:bodyPr>
          <a:lstStyle/>
          <a:p>
            <a:r>
              <a:rPr lang="en-IN" sz="1200" dirty="0">
                <a:latin typeface="Garamond" panose="02020404030301010803" pitchFamily="18" charset="0"/>
              </a:rPr>
              <a:t>Ref: </a:t>
            </a:r>
            <a:r>
              <a:rPr lang="en-IN" sz="1200" dirty="0">
                <a:latin typeface="Garamond" panose="02020404030301010803" pitchFamily="18" charset="0"/>
                <a:hlinkClick r:id="rId4">
                  <a:extLst>
                    <a:ext uri="{A12FA001-AC4F-418D-AE19-62706E023703}">
                      <ahyp:hlinkClr xmlns:ahyp="http://schemas.microsoft.com/office/drawing/2018/hyperlinkcolor" val="tx"/>
                    </a:ext>
                  </a:extLst>
                </a:hlinkClick>
              </a:rPr>
              <a:t>https://www.nationalgeographic.com/animals/reference/exotic-pet-trade/</a:t>
            </a:r>
            <a:endParaRPr lang="en-IN" sz="1200" dirty="0">
              <a:latin typeface="Garamond" panose="02020404030301010803" pitchFamily="18" charset="0"/>
            </a:endParaRPr>
          </a:p>
          <a:p>
            <a:r>
              <a:rPr lang="en-IN" sz="1200" dirty="0">
                <a:latin typeface="Garamond" panose="02020404030301010803" pitchFamily="18" charset="0"/>
                <a:hlinkClick r:id="rId5">
                  <a:extLst>
                    <a:ext uri="{A12FA001-AC4F-418D-AE19-62706E023703}">
                      <ahyp:hlinkClr xmlns:ahyp="http://schemas.microsoft.com/office/drawing/2018/hyperlinkcolor" val="tx"/>
                    </a:ext>
                  </a:extLst>
                </a:hlinkClick>
              </a:rPr>
              <a:t>https://www.worldwildlife.org/threats/illegal-wildlife-trade</a:t>
            </a:r>
            <a:endParaRPr lang="en-IN" sz="1200" dirty="0">
              <a:latin typeface="Garamond" panose="02020404030301010803" pitchFamily="18" charset="0"/>
            </a:endParaRPr>
          </a:p>
        </p:txBody>
      </p:sp>
    </p:spTree>
    <p:extLst>
      <p:ext uri="{BB962C8B-B14F-4D97-AF65-F5344CB8AC3E}">
        <p14:creationId xmlns:p14="http://schemas.microsoft.com/office/powerpoint/2010/main" val="2190604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EB9FAAD-4E41-4AC8-BCE5-154BE2601A4A}"/>
              </a:ext>
            </a:extLst>
          </p:cNvPr>
          <p:cNvSpPr>
            <a:spLocks noGrp="1"/>
          </p:cNvSpPr>
          <p:nvPr>
            <p:ph idx="1"/>
          </p:nvPr>
        </p:nvSpPr>
        <p:spPr>
          <a:xfrm>
            <a:off x="206533" y="1289538"/>
            <a:ext cx="3784896" cy="5215834"/>
          </a:xfrm>
        </p:spPr>
        <p:txBody>
          <a:bodyPr>
            <a:noAutofit/>
          </a:bodyPr>
          <a:lstStyle/>
          <a:p>
            <a:r>
              <a:rPr lang="en-US" sz="1600" b="1" dirty="0">
                <a:latin typeface="Garamond" panose="02020404030301010803" pitchFamily="18" charset="0"/>
              </a:rPr>
              <a:t>The endangered species in India </a:t>
            </a:r>
            <a:r>
              <a:rPr lang="en-US" sz="1600" dirty="0">
                <a:latin typeface="Garamond" panose="02020404030301010803" pitchFamily="18" charset="0"/>
              </a:rPr>
              <a:t>have been identified by different national and international organizations</a:t>
            </a:r>
          </a:p>
          <a:p>
            <a:pPr>
              <a:buFont typeface="Wingdings" panose="05000000000000000000" pitchFamily="2" charset="2"/>
              <a:buChar char="§"/>
            </a:pPr>
            <a:r>
              <a:rPr lang="en-US" sz="1600" dirty="0">
                <a:latin typeface="Garamond" panose="02020404030301010803" pitchFamily="18" charset="0"/>
              </a:rPr>
              <a:t>World Wildlife Fund (WWF), </a:t>
            </a:r>
          </a:p>
          <a:p>
            <a:pPr>
              <a:buFont typeface="Wingdings" panose="05000000000000000000" pitchFamily="2" charset="2"/>
              <a:buChar char="§"/>
            </a:pPr>
            <a:r>
              <a:rPr lang="en-US" sz="1600" dirty="0">
                <a:latin typeface="Garamond" panose="02020404030301010803" pitchFamily="18" charset="0"/>
              </a:rPr>
              <a:t>International Union for Conservation of Nature and Natural Resources (IUCN),</a:t>
            </a:r>
          </a:p>
          <a:p>
            <a:pPr>
              <a:buFont typeface="Wingdings" panose="05000000000000000000" pitchFamily="2" charset="2"/>
              <a:buChar char="§"/>
            </a:pPr>
            <a:r>
              <a:rPr lang="en-US" sz="1600" dirty="0">
                <a:latin typeface="Garamond" panose="02020404030301010803" pitchFamily="18" charset="0"/>
              </a:rPr>
              <a:t>Wildlife institute India (WII)</a:t>
            </a:r>
          </a:p>
          <a:p>
            <a:r>
              <a:rPr lang="en-US" sz="1600" b="1" dirty="0">
                <a:latin typeface="Garamond" panose="02020404030301010803" pitchFamily="18" charset="0"/>
              </a:rPr>
              <a:t>Protection of wild life under constitution of India</a:t>
            </a:r>
          </a:p>
          <a:p>
            <a:pPr>
              <a:buFont typeface="Wingdings" panose="05000000000000000000" pitchFamily="2" charset="2"/>
              <a:buChar char="§"/>
            </a:pPr>
            <a:r>
              <a:rPr lang="en-US" sz="1600" b="1" dirty="0">
                <a:latin typeface="Garamond" panose="02020404030301010803" pitchFamily="18" charset="0"/>
              </a:rPr>
              <a:t>Article 48A </a:t>
            </a:r>
            <a:r>
              <a:rPr lang="en-US" sz="1600" dirty="0">
                <a:latin typeface="Garamond" panose="02020404030301010803" pitchFamily="18" charset="0"/>
              </a:rPr>
              <a:t>(Protection and improvement of environment and safeguarding of forests and wild life)</a:t>
            </a:r>
          </a:p>
          <a:p>
            <a:pPr>
              <a:buFont typeface="Wingdings" panose="05000000000000000000" pitchFamily="2" charset="2"/>
              <a:buChar char="§"/>
            </a:pPr>
            <a:r>
              <a:rPr lang="en-US" sz="1600" b="1" dirty="0">
                <a:latin typeface="Garamond" panose="02020404030301010803" pitchFamily="18" charset="0"/>
              </a:rPr>
              <a:t>Article 51- A Fundamental duties- </a:t>
            </a:r>
            <a:r>
              <a:rPr lang="en-US" sz="1600" dirty="0">
                <a:latin typeface="Garamond" panose="02020404030301010803" pitchFamily="18" charset="0"/>
              </a:rPr>
              <a:t>It shall be the duty of every citizen of India - to protect and improve the natural environment including forests, lakes, rivers and wild life, and to have compassion for living creatures</a:t>
            </a:r>
            <a:endParaRPr lang="en-IN" sz="1600" dirty="0">
              <a:latin typeface="Garamond" panose="02020404030301010803" pitchFamily="18" charset="0"/>
            </a:endParaRPr>
          </a:p>
        </p:txBody>
      </p:sp>
      <p:sp>
        <p:nvSpPr>
          <p:cNvPr id="6" name="Rectangle 2">
            <a:extLst>
              <a:ext uri="{FF2B5EF4-FFF2-40B4-BE49-F238E27FC236}">
                <a16:creationId xmlns:a16="http://schemas.microsoft.com/office/drawing/2014/main" id="{38A2D8CB-8434-4816-AF51-EFAA8565FF32}"/>
              </a:ext>
            </a:extLst>
          </p:cNvPr>
          <p:cNvSpPr txBox="1">
            <a:spLocks noChangeArrowheads="1"/>
          </p:cNvSpPr>
          <p:nvPr/>
        </p:nvSpPr>
        <p:spPr>
          <a:xfrm>
            <a:off x="576776" y="75629"/>
            <a:ext cx="9144000" cy="63976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3200" b="1" u="sng" dirty="0">
                <a:solidFill>
                  <a:schemeClr val="tx1"/>
                </a:solidFill>
                <a:latin typeface="Garamond" panose="02020404030301010803" pitchFamily="18" charset="0"/>
              </a:rPr>
              <a:t>Protection of endangered &amp; endemic species</a:t>
            </a:r>
          </a:p>
        </p:txBody>
      </p:sp>
      <p:sp>
        <p:nvSpPr>
          <p:cNvPr id="8" name="TextBox 7">
            <a:extLst>
              <a:ext uri="{FF2B5EF4-FFF2-40B4-BE49-F238E27FC236}">
                <a16:creationId xmlns:a16="http://schemas.microsoft.com/office/drawing/2014/main" id="{3AA4899F-779E-4E97-A951-FF4131178D22}"/>
              </a:ext>
            </a:extLst>
          </p:cNvPr>
          <p:cNvSpPr txBox="1"/>
          <p:nvPr/>
        </p:nvSpPr>
        <p:spPr>
          <a:xfrm>
            <a:off x="8990012" y="428730"/>
            <a:ext cx="3201988" cy="6740307"/>
          </a:xfrm>
          <a:prstGeom prst="rect">
            <a:avLst/>
          </a:prstGeom>
          <a:noFill/>
        </p:spPr>
        <p:txBody>
          <a:bodyPr wrap="square">
            <a:spAutoFit/>
          </a:bodyPr>
          <a:lstStyle/>
          <a:p>
            <a:r>
              <a:rPr lang="en-US" b="1" dirty="0">
                <a:solidFill>
                  <a:schemeClr val="tx1">
                    <a:lumMod val="75000"/>
                    <a:lumOff val="25000"/>
                  </a:schemeClr>
                </a:solidFill>
                <a:latin typeface="Garamond" panose="02020404030301010803" pitchFamily="18" charset="0"/>
              </a:rPr>
              <a:t>Protection of endangered species at International level</a:t>
            </a:r>
          </a:p>
          <a:p>
            <a:endParaRPr lang="en-US" b="1" dirty="0">
              <a:solidFill>
                <a:schemeClr val="tx1">
                  <a:lumMod val="75000"/>
                  <a:lumOff val="25000"/>
                </a:schemeClr>
              </a:solidFill>
              <a:latin typeface="Garamond" panose="02020404030301010803" pitchFamily="18" charset="0"/>
            </a:endParaRPr>
          </a:p>
          <a:p>
            <a:r>
              <a:rPr lang="en-US" dirty="0">
                <a:solidFill>
                  <a:schemeClr val="tx1">
                    <a:lumMod val="75000"/>
                    <a:lumOff val="25000"/>
                  </a:schemeClr>
                </a:solidFill>
                <a:latin typeface="Garamond" panose="02020404030301010803" pitchFamily="18" charset="0"/>
              </a:rPr>
              <a:t>The </a:t>
            </a:r>
            <a:r>
              <a:rPr lang="en-US" b="1" dirty="0">
                <a:solidFill>
                  <a:schemeClr val="tx1">
                    <a:lumMod val="75000"/>
                    <a:lumOff val="25000"/>
                  </a:schemeClr>
                </a:solidFill>
                <a:latin typeface="Garamond" panose="02020404030301010803" pitchFamily="18" charset="0"/>
              </a:rPr>
              <a:t>Environment Protection and Biodiversity Conservation Act 1999 (EPBC Act) is the Australian Government's </a:t>
            </a:r>
            <a:r>
              <a:rPr lang="en-US" dirty="0">
                <a:solidFill>
                  <a:schemeClr val="tx1">
                    <a:lumMod val="75000"/>
                    <a:lumOff val="25000"/>
                  </a:schemeClr>
                </a:solidFill>
                <a:latin typeface="Garamond" panose="02020404030301010803" pitchFamily="18" charset="0"/>
              </a:rPr>
              <a:t>principal piece of environment legislation.</a:t>
            </a:r>
          </a:p>
          <a:p>
            <a:endParaRPr lang="en-US" dirty="0">
              <a:solidFill>
                <a:schemeClr val="tx1">
                  <a:lumMod val="75000"/>
                  <a:lumOff val="25000"/>
                </a:schemeClr>
              </a:solidFill>
              <a:latin typeface="Garamond" panose="02020404030301010803" pitchFamily="18" charset="0"/>
            </a:endParaRPr>
          </a:p>
          <a:p>
            <a:r>
              <a:rPr lang="en-US" b="1" dirty="0">
                <a:latin typeface="Garamond" panose="02020404030301010803" pitchFamily="18" charset="0"/>
              </a:rPr>
              <a:t>US Fish &amp; Wildlife Service, Division of Law Enforcement</a:t>
            </a:r>
            <a:r>
              <a:rPr lang="en-US" b="1" dirty="0">
                <a:solidFill>
                  <a:schemeClr val="tx1">
                    <a:lumMod val="75000"/>
                    <a:lumOff val="25000"/>
                  </a:schemeClr>
                </a:solidFill>
                <a:latin typeface="Garamond" panose="02020404030301010803" pitchFamily="18" charset="0"/>
              </a:rPr>
              <a:t> </a:t>
            </a:r>
          </a:p>
          <a:p>
            <a:r>
              <a:rPr lang="en-US" dirty="0">
                <a:solidFill>
                  <a:schemeClr val="tx1">
                    <a:lumMod val="75000"/>
                    <a:lumOff val="25000"/>
                  </a:schemeClr>
                </a:solidFill>
                <a:latin typeface="Garamond" panose="02020404030301010803" pitchFamily="18" charset="0"/>
              </a:rPr>
              <a:t>Bald and Golden Eagle Protection Act </a:t>
            </a:r>
          </a:p>
          <a:p>
            <a:r>
              <a:rPr lang="en-IN" dirty="0">
                <a:solidFill>
                  <a:schemeClr val="tx1">
                    <a:lumMod val="75000"/>
                    <a:lumOff val="25000"/>
                  </a:schemeClr>
                </a:solidFill>
                <a:latin typeface="Garamond" panose="02020404030301010803" pitchFamily="18" charset="0"/>
              </a:rPr>
              <a:t>Migratory Bird Treaty Act </a:t>
            </a:r>
            <a:endParaRPr lang="en-US" dirty="0">
              <a:solidFill>
                <a:schemeClr val="tx1">
                  <a:lumMod val="75000"/>
                  <a:lumOff val="25000"/>
                </a:schemeClr>
              </a:solidFill>
              <a:latin typeface="Garamond" panose="02020404030301010803" pitchFamily="18" charset="0"/>
            </a:endParaRPr>
          </a:p>
          <a:p>
            <a:r>
              <a:rPr lang="en-IN" dirty="0">
                <a:solidFill>
                  <a:schemeClr val="tx1">
                    <a:lumMod val="75000"/>
                    <a:lumOff val="25000"/>
                  </a:schemeClr>
                </a:solidFill>
                <a:latin typeface="Garamond" panose="02020404030301010803" pitchFamily="18" charset="0"/>
              </a:rPr>
              <a:t>Marine Mammal Protection Act </a:t>
            </a:r>
            <a:endParaRPr lang="en-US" dirty="0">
              <a:solidFill>
                <a:schemeClr val="tx1">
                  <a:lumMod val="75000"/>
                  <a:lumOff val="25000"/>
                </a:schemeClr>
              </a:solidFill>
              <a:latin typeface="Garamond" panose="02020404030301010803" pitchFamily="18" charset="0"/>
            </a:endParaRPr>
          </a:p>
          <a:p>
            <a:r>
              <a:rPr lang="en-IN" dirty="0">
                <a:solidFill>
                  <a:schemeClr val="tx1">
                    <a:lumMod val="75000"/>
                    <a:lumOff val="25000"/>
                  </a:schemeClr>
                </a:solidFill>
                <a:latin typeface="Garamond" panose="02020404030301010803" pitchFamily="18" charset="0"/>
              </a:rPr>
              <a:t>Endangered Species Act</a:t>
            </a:r>
            <a:endParaRPr lang="en-US" dirty="0">
              <a:solidFill>
                <a:schemeClr val="tx1">
                  <a:lumMod val="75000"/>
                  <a:lumOff val="25000"/>
                </a:schemeClr>
              </a:solidFill>
              <a:latin typeface="Garamond" panose="02020404030301010803" pitchFamily="18" charset="0"/>
            </a:endParaRPr>
          </a:p>
          <a:p>
            <a:r>
              <a:rPr lang="en-IN" dirty="0">
                <a:solidFill>
                  <a:schemeClr val="tx1">
                    <a:lumMod val="75000"/>
                    <a:lumOff val="25000"/>
                  </a:schemeClr>
                </a:solidFill>
                <a:latin typeface="Garamond" panose="02020404030301010803" pitchFamily="18" charset="0"/>
              </a:rPr>
              <a:t>Antarctic Conservation Act </a:t>
            </a:r>
            <a:r>
              <a:rPr lang="en-US" dirty="0">
                <a:solidFill>
                  <a:schemeClr val="tx1">
                    <a:lumMod val="75000"/>
                    <a:lumOff val="25000"/>
                  </a:schemeClr>
                </a:solidFill>
                <a:latin typeface="Garamond" panose="02020404030301010803" pitchFamily="18" charset="0"/>
              </a:rPr>
              <a:t> </a:t>
            </a:r>
          </a:p>
          <a:p>
            <a:endParaRPr lang="en-US" dirty="0">
              <a:solidFill>
                <a:schemeClr val="tx1">
                  <a:lumMod val="75000"/>
                  <a:lumOff val="25000"/>
                </a:schemeClr>
              </a:solidFill>
              <a:latin typeface="Garamond" panose="02020404030301010803" pitchFamily="18" charset="0"/>
            </a:endParaRPr>
          </a:p>
          <a:p>
            <a:r>
              <a:rPr lang="en-US" b="1" dirty="0">
                <a:latin typeface="Garamond" panose="02020404030301010803" pitchFamily="18" charset="0"/>
              </a:rPr>
              <a:t>China - Forest Law, the Law on the Protection of Wildlife, The Environmental Protection Law</a:t>
            </a:r>
            <a:endParaRPr lang="en-IN" b="1" dirty="0">
              <a:latin typeface="Garamond" panose="02020404030301010803" pitchFamily="18" charset="0"/>
            </a:endParaRPr>
          </a:p>
          <a:p>
            <a:endParaRPr lang="en-US" dirty="0">
              <a:solidFill>
                <a:schemeClr val="tx1">
                  <a:lumMod val="75000"/>
                  <a:lumOff val="25000"/>
                </a:schemeClr>
              </a:solidFill>
              <a:latin typeface="Garamond" panose="02020404030301010803" pitchFamily="18" charset="0"/>
            </a:endParaRPr>
          </a:p>
        </p:txBody>
      </p:sp>
      <p:sp>
        <p:nvSpPr>
          <p:cNvPr id="10" name="TextBox 9">
            <a:extLst>
              <a:ext uri="{FF2B5EF4-FFF2-40B4-BE49-F238E27FC236}">
                <a16:creationId xmlns:a16="http://schemas.microsoft.com/office/drawing/2014/main" id="{60D84C0F-3FE6-4FD9-8A48-7BA51D152C62}"/>
              </a:ext>
            </a:extLst>
          </p:cNvPr>
          <p:cNvSpPr txBox="1"/>
          <p:nvPr/>
        </p:nvSpPr>
        <p:spPr>
          <a:xfrm>
            <a:off x="3831309" y="6505372"/>
            <a:ext cx="11778934" cy="276999"/>
          </a:xfrm>
          <a:prstGeom prst="rect">
            <a:avLst/>
          </a:prstGeom>
          <a:noFill/>
        </p:spPr>
        <p:txBody>
          <a:bodyPr wrap="square">
            <a:spAutoFit/>
          </a:bodyPr>
          <a:lstStyle/>
          <a:p>
            <a:r>
              <a:rPr lang="en-IN" sz="1200" dirty="0">
                <a:latin typeface="Garamond" panose="02020404030301010803" pitchFamily="18" charset="0"/>
                <a:hlinkClick r:id="rId2">
                  <a:extLst>
                    <a:ext uri="{A12FA001-AC4F-418D-AE19-62706E023703}">
                      <ahyp:hlinkClr xmlns:ahyp="http://schemas.microsoft.com/office/drawing/2018/hyperlinkcolor" val="tx"/>
                    </a:ext>
                  </a:extLst>
                </a:hlinkClick>
              </a:rPr>
              <a:t>Ref: https://sg.inflibnet.ac.in/bitstream/10603/38074/8/08_chapter%203.pdf</a:t>
            </a:r>
            <a:endParaRPr lang="en-IN" sz="1200" dirty="0">
              <a:latin typeface="Garamond" panose="02020404030301010803" pitchFamily="18" charset="0"/>
            </a:endParaRPr>
          </a:p>
        </p:txBody>
      </p:sp>
      <p:pic>
        <p:nvPicPr>
          <p:cNvPr id="9" name="Picture 8">
            <a:extLst>
              <a:ext uri="{FF2B5EF4-FFF2-40B4-BE49-F238E27FC236}">
                <a16:creationId xmlns:a16="http://schemas.microsoft.com/office/drawing/2014/main" id="{A591DF86-0FC0-4325-8FB2-C00943BC52B3}"/>
              </a:ext>
            </a:extLst>
          </p:cNvPr>
          <p:cNvPicPr>
            <a:picLocks noChangeAspect="1"/>
          </p:cNvPicPr>
          <p:nvPr/>
        </p:nvPicPr>
        <p:blipFill>
          <a:blip r:embed="rId3"/>
          <a:stretch>
            <a:fillRect/>
          </a:stretch>
        </p:blipFill>
        <p:spPr>
          <a:xfrm>
            <a:off x="4129075" y="1263759"/>
            <a:ext cx="4563171" cy="5070247"/>
          </a:xfrm>
          <a:prstGeom prst="rect">
            <a:avLst/>
          </a:prstGeom>
        </p:spPr>
      </p:pic>
    </p:spTree>
    <p:extLst>
      <p:ext uri="{BB962C8B-B14F-4D97-AF65-F5344CB8AC3E}">
        <p14:creationId xmlns:p14="http://schemas.microsoft.com/office/powerpoint/2010/main" val="2853321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3A258B7-2EE1-4267-8354-1BE815B03870}"/>
              </a:ext>
            </a:extLst>
          </p:cNvPr>
          <p:cNvPicPr>
            <a:picLocks noChangeAspect="1"/>
          </p:cNvPicPr>
          <p:nvPr/>
        </p:nvPicPr>
        <p:blipFill>
          <a:blip r:embed="rId2"/>
          <a:stretch>
            <a:fillRect/>
          </a:stretch>
        </p:blipFill>
        <p:spPr>
          <a:xfrm>
            <a:off x="7377186" y="4225803"/>
            <a:ext cx="4814814" cy="2632197"/>
          </a:xfrm>
          <a:prstGeom prst="rect">
            <a:avLst/>
          </a:prstGeom>
        </p:spPr>
      </p:pic>
      <p:pic>
        <p:nvPicPr>
          <p:cNvPr id="5" name="Content Placeholder 4">
            <a:extLst>
              <a:ext uri="{FF2B5EF4-FFF2-40B4-BE49-F238E27FC236}">
                <a16:creationId xmlns:a16="http://schemas.microsoft.com/office/drawing/2014/main" id="{E3DB60EC-3535-4D55-9796-94867CBBDD0C}"/>
              </a:ext>
            </a:extLst>
          </p:cNvPr>
          <p:cNvPicPr>
            <a:picLocks noGrp="1" noChangeAspect="1"/>
          </p:cNvPicPr>
          <p:nvPr>
            <p:ph idx="1"/>
          </p:nvPr>
        </p:nvPicPr>
        <p:blipFill>
          <a:blip r:embed="rId3"/>
          <a:stretch>
            <a:fillRect/>
          </a:stretch>
        </p:blipFill>
        <p:spPr>
          <a:xfrm>
            <a:off x="5522193" y="0"/>
            <a:ext cx="6669807" cy="4225803"/>
          </a:xfrm>
          <a:prstGeom prst="rect">
            <a:avLst/>
          </a:prstGeom>
        </p:spPr>
      </p:pic>
      <p:pic>
        <p:nvPicPr>
          <p:cNvPr id="8" name="Picture 7">
            <a:extLst>
              <a:ext uri="{FF2B5EF4-FFF2-40B4-BE49-F238E27FC236}">
                <a16:creationId xmlns:a16="http://schemas.microsoft.com/office/drawing/2014/main" id="{F214C3B3-7FEA-4D11-B456-7EDBA566488E}"/>
              </a:ext>
            </a:extLst>
          </p:cNvPr>
          <p:cNvPicPr>
            <a:picLocks noChangeAspect="1"/>
          </p:cNvPicPr>
          <p:nvPr/>
        </p:nvPicPr>
        <p:blipFill>
          <a:blip r:embed="rId4"/>
          <a:stretch>
            <a:fillRect/>
          </a:stretch>
        </p:blipFill>
        <p:spPr>
          <a:xfrm>
            <a:off x="130967" y="0"/>
            <a:ext cx="5391225" cy="1341816"/>
          </a:xfrm>
          <a:prstGeom prst="rect">
            <a:avLst/>
          </a:prstGeom>
        </p:spPr>
      </p:pic>
      <p:sp>
        <p:nvSpPr>
          <p:cNvPr id="11" name="TextBox 10">
            <a:extLst>
              <a:ext uri="{FF2B5EF4-FFF2-40B4-BE49-F238E27FC236}">
                <a16:creationId xmlns:a16="http://schemas.microsoft.com/office/drawing/2014/main" id="{01BE06D3-25BD-459B-AB1A-214FE6728234}"/>
              </a:ext>
            </a:extLst>
          </p:cNvPr>
          <p:cNvSpPr txBox="1"/>
          <p:nvPr/>
        </p:nvSpPr>
        <p:spPr>
          <a:xfrm>
            <a:off x="257576" y="2126089"/>
            <a:ext cx="5391225" cy="2031325"/>
          </a:xfrm>
          <a:prstGeom prst="rect">
            <a:avLst/>
          </a:prstGeom>
          <a:noFill/>
        </p:spPr>
        <p:txBody>
          <a:bodyPr wrap="square">
            <a:spAutoFit/>
          </a:bodyPr>
          <a:lstStyle/>
          <a:p>
            <a:pPr eaLnBrk="1" hangingPunct="1"/>
            <a:r>
              <a:rPr lang="en-US" altLang="en-US" b="1" i="1" dirty="0">
                <a:solidFill>
                  <a:srgbClr val="D60093"/>
                </a:solidFill>
                <a:latin typeface="Garamond" panose="02020404030301010803" pitchFamily="18" charset="0"/>
              </a:rPr>
              <a:t>In situ</a:t>
            </a:r>
            <a:r>
              <a:rPr lang="en-US" altLang="en-US" b="1" dirty="0">
                <a:solidFill>
                  <a:srgbClr val="D60093"/>
                </a:solidFill>
                <a:latin typeface="Garamond" panose="02020404030301010803" pitchFamily="18" charset="0"/>
              </a:rPr>
              <a:t> conservation</a:t>
            </a:r>
          </a:p>
          <a:p>
            <a:pPr marL="742950" lvl="1" indent="-285750" eaLnBrk="1" hangingPunct="1">
              <a:buFont typeface="Wingdings" panose="05000000000000000000" pitchFamily="2" charset="2"/>
              <a:buChar char="v"/>
            </a:pPr>
            <a:r>
              <a:rPr lang="en-US" altLang="en-US" dirty="0">
                <a:latin typeface="Garamond" panose="02020404030301010803" pitchFamily="18" charset="0"/>
              </a:rPr>
              <a:t>Conserving a species in its own habitat (national parks and wildlife sanctuaries)</a:t>
            </a:r>
          </a:p>
          <a:p>
            <a:pPr marL="742950" lvl="1" indent="-285750" eaLnBrk="1" hangingPunct="1">
              <a:buFont typeface="Wingdings" panose="05000000000000000000" pitchFamily="2" charset="2"/>
              <a:buChar char="v"/>
            </a:pPr>
            <a:r>
              <a:rPr lang="en-US" altLang="en-US" dirty="0">
                <a:latin typeface="Garamond" panose="02020404030301010803" pitchFamily="18" charset="0"/>
              </a:rPr>
              <a:t>Protect the whole ecosystem, not individual species</a:t>
            </a:r>
          </a:p>
          <a:p>
            <a:pPr marL="742950" lvl="1" indent="-285750" eaLnBrk="1" hangingPunct="1">
              <a:buFont typeface="Wingdings" panose="05000000000000000000" pitchFamily="2" charset="2"/>
              <a:buChar char="v"/>
            </a:pPr>
            <a:r>
              <a:rPr lang="en-US" altLang="en-US" dirty="0">
                <a:latin typeface="Garamond" panose="02020404030301010803" pitchFamily="18" charset="0"/>
              </a:rPr>
              <a:t>Depends on feeding habits of animals such as elephant</a:t>
            </a:r>
          </a:p>
        </p:txBody>
      </p:sp>
      <p:sp>
        <p:nvSpPr>
          <p:cNvPr id="13" name="TextBox 12">
            <a:extLst>
              <a:ext uri="{FF2B5EF4-FFF2-40B4-BE49-F238E27FC236}">
                <a16:creationId xmlns:a16="http://schemas.microsoft.com/office/drawing/2014/main" id="{B4B50B41-529C-4CE5-A033-EA8B7099E5A0}"/>
              </a:ext>
            </a:extLst>
          </p:cNvPr>
          <p:cNvSpPr txBox="1"/>
          <p:nvPr/>
        </p:nvSpPr>
        <p:spPr>
          <a:xfrm>
            <a:off x="1101636" y="4737296"/>
            <a:ext cx="6098344" cy="1200329"/>
          </a:xfrm>
          <a:prstGeom prst="rect">
            <a:avLst/>
          </a:prstGeom>
          <a:noFill/>
        </p:spPr>
        <p:txBody>
          <a:bodyPr wrap="square">
            <a:spAutoFit/>
          </a:bodyPr>
          <a:lstStyle/>
          <a:p>
            <a:pPr eaLnBrk="1" hangingPunct="1"/>
            <a:r>
              <a:rPr lang="en-US" altLang="en-US" b="1" i="1" dirty="0">
                <a:solidFill>
                  <a:srgbClr val="D60093"/>
                </a:solidFill>
                <a:latin typeface="Garamond" panose="02020404030301010803" pitchFamily="18" charset="0"/>
              </a:rPr>
              <a:t>In situ </a:t>
            </a:r>
            <a:r>
              <a:rPr lang="en-US" altLang="en-US" b="1" dirty="0">
                <a:solidFill>
                  <a:srgbClr val="D60093"/>
                </a:solidFill>
                <a:latin typeface="Garamond" panose="02020404030301010803" pitchFamily="18" charset="0"/>
              </a:rPr>
              <a:t>conservation: </a:t>
            </a:r>
            <a:r>
              <a:rPr lang="en-US" altLang="en-US" dirty="0" err="1">
                <a:latin typeface="Garamond" panose="02020404030301010803" pitchFamily="18" charset="0"/>
              </a:rPr>
              <a:t>Bandipur</a:t>
            </a:r>
            <a:r>
              <a:rPr lang="en-US" altLang="en-US" dirty="0">
                <a:latin typeface="Garamond" panose="02020404030301010803" pitchFamily="18" charset="0"/>
              </a:rPr>
              <a:t>, </a:t>
            </a:r>
            <a:r>
              <a:rPr lang="en-US" altLang="en-US" dirty="0" err="1">
                <a:latin typeface="Garamond" panose="02020404030301010803" pitchFamily="18" charset="0"/>
              </a:rPr>
              <a:t>Nagarhole</a:t>
            </a:r>
            <a:r>
              <a:rPr lang="en-US" altLang="en-US" dirty="0">
                <a:latin typeface="Garamond" panose="02020404030301010803" pitchFamily="18" charset="0"/>
              </a:rPr>
              <a:t>, </a:t>
            </a:r>
            <a:r>
              <a:rPr lang="en-US" altLang="en-US" dirty="0" err="1">
                <a:latin typeface="Garamond" panose="02020404030301010803" pitchFamily="18" charset="0"/>
              </a:rPr>
              <a:t>Periyar</a:t>
            </a:r>
            <a:r>
              <a:rPr lang="en-US" altLang="en-US" dirty="0">
                <a:latin typeface="Garamond" panose="02020404030301010803" pitchFamily="18" charset="0"/>
              </a:rPr>
              <a:t>, Silent Valley, </a:t>
            </a:r>
            <a:r>
              <a:rPr lang="en-US" altLang="en-US" dirty="0" err="1">
                <a:latin typeface="Garamond" panose="02020404030301010803" pitchFamily="18" charset="0"/>
              </a:rPr>
              <a:t>Eravikulam</a:t>
            </a:r>
            <a:r>
              <a:rPr lang="en-US" altLang="en-US" dirty="0">
                <a:latin typeface="Garamond" panose="02020404030301010803" pitchFamily="18" charset="0"/>
              </a:rPr>
              <a:t>: Elephant</a:t>
            </a:r>
          </a:p>
          <a:p>
            <a:pPr eaLnBrk="1" hangingPunct="1"/>
            <a:r>
              <a:rPr lang="en-US" altLang="en-US" dirty="0">
                <a:latin typeface="Garamond" panose="02020404030301010803" pitchFamily="18" charset="0"/>
              </a:rPr>
              <a:t>Coastal ecosystems: </a:t>
            </a:r>
            <a:r>
              <a:rPr lang="en-US" altLang="en-US" dirty="0" err="1">
                <a:latin typeface="Garamond" panose="02020404030301010803" pitchFamily="18" charset="0"/>
              </a:rPr>
              <a:t>Chilka</a:t>
            </a:r>
            <a:r>
              <a:rPr lang="en-US" altLang="en-US" dirty="0">
                <a:latin typeface="Garamond" panose="02020404030301010803" pitchFamily="18" charset="0"/>
              </a:rPr>
              <a:t> lake (Orissa), Point </a:t>
            </a:r>
            <a:r>
              <a:rPr lang="en-US" altLang="en-US" dirty="0" err="1">
                <a:latin typeface="Garamond" panose="02020404030301010803" pitchFamily="18" charset="0"/>
              </a:rPr>
              <a:t>Calimere</a:t>
            </a:r>
            <a:r>
              <a:rPr lang="en-US" altLang="en-US" dirty="0">
                <a:latin typeface="Garamond" panose="02020404030301010803" pitchFamily="18" charset="0"/>
              </a:rPr>
              <a:t> (Tamil Nadu), </a:t>
            </a:r>
            <a:r>
              <a:rPr lang="en-US" altLang="en-US" dirty="0" err="1">
                <a:latin typeface="Garamond" panose="02020404030301010803" pitchFamily="18" charset="0"/>
              </a:rPr>
              <a:t>Sunderbans</a:t>
            </a:r>
            <a:r>
              <a:rPr lang="en-US" altLang="en-US" dirty="0">
                <a:latin typeface="Garamond" panose="02020404030301010803" pitchFamily="18" charset="0"/>
              </a:rPr>
              <a:t>, Andaman &amp; Nicobar Islands</a:t>
            </a:r>
            <a:endParaRPr lang="en-IN" dirty="0">
              <a:latin typeface="Garamond" panose="02020404030301010803" pitchFamily="18" charset="0"/>
            </a:endParaRPr>
          </a:p>
        </p:txBody>
      </p:sp>
    </p:spTree>
    <p:extLst>
      <p:ext uri="{BB962C8B-B14F-4D97-AF65-F5344CB8AC3E}">
        <p14:creationId xmlns:p14="http://schemas.microsoft.com/office/powerpoint/2010/main" val="1012098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34082-FC8F-4ED6-8383-F00BAABAB03A}"/>
              </a:ext>
            </a:extLst>
          </p:cNvPr>
          <p:cNvSpPr>
            <a:spLocks noGrp="1"/>
          </p:cNvSpPr>
          <p:nvPr>
            <p:ph type="title"/>
          </p:nvPr>
        </p:nvSpPr>
        <p:spPr>
          <a:xfrm>
            <a:off x="1997614" y="145808"/>
            <a:ext cx="9746150" cy="726388"/>
          </a:xfrm>
        </p:spPr>
        <p:txBody>
          <a:bodyPr/>
          <a:lstStyle/>
          <a:p>
            <a:pPr algn="ctr"/>
            <a:r>
              <a:rPr lang="en-US" b="1" u="sng" dirty="0">
                <a:latin typeface="Garamond" panose="02020404030301010803" pitchFamily="18" charset="0"/>
              </a:rPr>
              <a:t>BIODIVERSITY HOTSPOT</a:t>
            </a:r>
            <a:endParaRPr lang="en-IN" b="1" u="sng" dirty="0">
              <a:latin typeface="Garamond" panose="02020404030301010803" pitchFamily="18" charset="0"/>
            </a:endParaRPr>
          </a:p>
        </p:txBody>
      </p:sp>
      <p:sp>
        <p:nvSpPr>
          <p:cNvPr id="3" name="Content Placeholder 2">
            <a:extLst>
              <a:ext uri="{FF2B5EF4-FFF2-40B4-BE49-F238E27FC236}">
                <a16:creationId xmlns:a16="http://schemas.microsoft.com/office/drawing/2014/main" id="{97A1F4CE-92BD-47EA-A43F-E3480ED031FC}"/>
              </a:ext>
            </a:extLst>
          </p:cNvPr>
          <p:cNvSpPr>
            <a:spLocks noGrp="1"/>
          </p:cNvSpPr>
          <p:nvPr>
            <p:ph idx="1"/>
          </p:nvPr>
        </p:nvSpPr>
        <p:spPr>
          <a:xfrm>
            <a:off x="2461846" y="872196"/>
            <a:ext cx="9281918" cy="5474236"/>
          </a:xfrm>
        </p:spPr>
        <p:txBody>
          <a:bodyPr>
            <a:normAutofit/>
          </a:bodyPr>
          <a:lstStyle/>
          <a:p>
            <a:r>
              <a:rPr lang="en-US" dirty="0">
                <a:latin typeface="Garamond" panose="02020404030301010803" pitchFamily="18" charset="0"/>
              </a:rPr>
              <a:t>A biogeographic region characterized both by exceptional levels of plant endemism and by serious levels of habitat loss. - Norman Myers, 1988 </a:t>
            </a:r>
          </a:p>
          <a:p>
            <a:pPr marL="381000" indent="-381000" algn="just" eaLnBrk="1" hangingPunct="1">
              <a:lnSpc>
                <a:spcPct val="80000"/>
              </a:lnSpc>
            </a:pPr>
            <a:r>
              <a:rPr lang="en-US" altLang="en-US" dirty="0">
                <a:latin typeface="Garamond" panose="02020404030301010803" pitchFamily="18" charset="0"/>
              </a:rPr>
              <a:t>Two criteria to qualify as a biodiversity hotspot </a:t>
            </a:r>
          </a:p>
          <a:p>
            <a:pPr marL="800100" lvl="1" indent="-342900" algn="just" eaLnBrk="1" hangingPunct="1">
              <a:lnSpc>
                <a:spcPct val="80000"/>
              </a:lnSpc>
            </a:pPr>
            <a:r>
              <a:rPr lang="en-US" altLang="en-US" sz="1800" dirty="0">
                <a:latin typeface="Garamond" panose="02020404030301010803" pitchFamily="18" charset="0"/>
              </a:rPr>
              <a:t>Must contain at least </a:t>
            </a:r>
            <a:r>
              <a:rPr lang="en-US" altLang="en-US" sz="1800" b="1" dirty="0">
                <a:latin typeface="Garamond" panose="02020404030301010803" pitchFamily="18" charset="0"/>
              </a:rPr>
              <a:t>0.5% or 1,500 species of endemic plants </a:t>
            </a:r>
          </a:p>
          <a:p>
            <a:pPr marL="800100" lvl="1" indent="-342900" algn="just" eaLnBrk="1" hangingPunct="1">
              <a:lnSpc>
                <a:spcPct val="80000"/>
              </a:lnSpc>
            </a:pPr>
            <a:r>
              <a:rPr lang="en-US" altLang="en-US" sz="1800" dirty="0">
                <a:latin typeface="Garamond" panose="02020404030301010803" pitchFamily="18" charset="0"/>
              </a:rPr>
              <a:t>Has to have lost at least </a:t>
            </a:r>
            <a:r>
              <a:rPr lang="en-US" altLang="en-US" sz="1800" b="1" dirty="0">
                <a:latin typeface="Garamond" panose="02020404030301010803" pitchFamily="18" charset="0"/>
              </a:rPr>
              <a:t>70% of its original habitat</a:t>
            </a:r>
            <a:r>
              <a:rPr lang="en-US" altLang="en-US" sz="1800" dirty="0">
                <a:latin typeface="Garamond" panose="02020404030301010803" pitchFamily="18" charset="0"/>
              </a:rPr>
              <a:t>.</a:t>
            </a:r>
          </a:p>
          <a:p>
            <a:r>
              <a:rPr lang="en-US" dirty="0">
                <a:latin typeface="Garamond" panose="02020404030301010803" pitchFamily="18" charset="0"/>
              </a:rPr>
              <a:t>There are </a:t>
            </a:r>
            <a:r>
              <a:rPr lang="en-US" b="1" dirty="0">
                <a:latin typeface="Garamond" panose="02020404030301010803" pitchFamily="18" charset="0"/>
              </a:rPr>
              <a:t>34 hotspots </a:t>
            </a:r>
            <a:r>
              <a:rPr lang="en-US" dirty="0">
                <a:latin typeface="Garamond" panose="02020404030301010803" pitchFamily="18" charset="0"/>
              </a:rPr>
              <a:t>- each with unique, endemic wildlife under threat from human activities. </a:t>
            </a:r>
          </a:p>
          <a:p>
            <a:r>
              <a:rPr lang="en-US" dirty="0">
                <a:latin typeface="Garamond" panose="02020404030301010803" pitchFamily="18" charset="0"/>
              </a:rPr>
              <a:t>These </a:t>
            </a:r>
            <a:r>
              <a:rPr lang="en-US" b="1" dirty="0">
                <a:latin typeface="Garamond" panose="02020404030301010803" pitchFamily="18" charset="0"/>
              </a:rPr>
              <a:t>sites support nearly 60% of the world’s plant, bird, mammal, reptile, and amphibian species</a:t>
            </a:r>
            <a:r>
              <a:rPr lang="en-US" dirty="0">
                <a:latin typeface="Garamond" panose="02020404030301010803" pitchFamily="18" charset="0"/>
              </a:rPr>
              <a:t>, with a very high share of endemic species.</a:t>
            </a:r>
          </a:p>
          <a:p>
            <a:r>
              <a:rPr lang="en-US" dirty="0">
                <a:latin typeface="Garamond" panose="02020404030301010803" pitchFamily="18" charset="0"/>
              </a:rPr>
              <a:t>Hotspots are not formally </a:t>
            </a:r>
            <a:r>
              <a:rPr lang="en-US" b="1" dirty="0">
                <a:latin typeface="Garamond" panose="02020404030301010803" pitchFamily="18" charset="0"/>
              </a:rPr>
              <a:t>recognized or governed areas</a:t>
            </a:r>
            <a:r>
              <a:rPr lang="en-US" dirty="0">
                <a:latin typeface="Garamond" panose="02020404030301010803" pitchFamily="18" charset="0"/>
              </a:rPr>
              <a:t>. However, the identification of an area as a biodiversity hotspot increases the likelihood of </a:t>
            </a:r>
            <a:r>
              <a:rPr lang="en-US" b="1" dirty="0">
                <a:latin typeface="Garamond" panose="02020404030301010803" pitchFamily="18" charset="0"/>
              </a:rPr>
              <a:t>conservation investment</a:t>
            </a:r>
            <a:r>
              <a:rPr lang="en-US" dirty="0">
                <a:latin typeface="Garamond" panose="02020404030301010803" pitchFamily="18" charset="0"/>
              </a:rPr>
              <a:t>.</a:t>
            </a:r>
          </a:p>
          <a:p>
            <a:r>
              <a:rPr lang="en-US" dirty="0">
                <a:latin typeface="Garamond" panose="02020404030301010803" pitchFamily="18" charset="0"/>
              </a:rPr>
              <a:t>The </a:t>
            </a:r>
            <a:r>
              <a:rPr lang="en-US" b="1" dirty="0">
                <a:latin typeface="Garamond" panose="02020404030301010803" pitchFamily="18" charset="0"/>
              </a:rPr>
              <a:t>Critical Ecosystem Partnership Fund (CEPF) </a:t>
            </a:r>
            <a:r>
              <a:rPr lang="en-US" dirty="0">
                <a:latin typeface="Garamond" panose="02020404030301010803" pitchFamily="18" charset="0"/>
              </a:rPr>
              <a:t>is an alliance among seven nongovernmental and private-sector organizations (including Conservation International). </a:t>
            </a:r>
          </a:p>
          <a:p>
            <a:r>
              <a:rPr lang="en-US" b="1" dirty="0">
                <a:latin typeface="Garamond" panose="02020404030301010803" pitchFamily="18" charset="0"/>
              </a:rPr>
              <a:t>CEPF provides grants to organizations around the world that are working to help protect biodiversity hotspots</a:t>
            </a:r>
            <a:r>
              <a:rPr lang="en-US" dirty="0">
                <a:latin typeface="Garamond" panose="02020404030301010803" pitchFamily="18" charset="0"/>
              </a:rPr>
              <a:t>. </a:t>
            </a:r>
          </a:p>
          <a:p>
            <a:r>
              <a:rPr lang="en-US" dirty="0">
                <a:latin typeface="Garamond" panose="02020404030301010803" pitchFamily="18" charset="0"/>
              </a:rPr>
              <a:t>Biodiversity hotspots are also used by major foundations and the Global Environment Facility (GEF) to target investments in global conservation</a:t>
            </a:r>
            <a:endParaRPr lang="en-IN" dirty="0">
              <a:latin typeface="Garamond" panose="02020404030301010803" pitchFamily="18" charset="0"/>
            </a:endParaRPr>
          </a:p>
        </p:txBody>
      </p:sp>
      <p:sp>
        <p:nvSpPr>
          <p:cNvPr id="5" name="TextBox 4">
            <a:extLst>
              <a:ext uri="{FF2B5EF4-FFF2-40B4-BE49-F238E27FC236}">
                <a16:creationId xmlns:a16="http://schemas.microsoft.com/office/drawing/2014/main" id="{319403B7-14AC-4B5B-8FFF-6F0989ED9F3B}"/>
              </a:ext>
            </a:extLst>
          </p:cNvPr>
          <p:cNvSpPr txBox="1"/>
          <p:nvPr/>
        </p:nvSpPr>
        <p:spPr>
          <a:xfrm>
            <a:off x="1769012" y="6435193"/>
            <a:ext cx="10422988" cy="461665"/>
          </a:xfrm>
          <a:prstGeom prst="rect">
            <a:avLst/>
          </a:prstGeom>
          <a:noFill/>
        </p:spPr>
        <p:txBody>
          <a:bodyPr wrap="square">
            <a:spAutoFit/>
          </a:bodyPr>
          <a:lstStyle/>
          <a:p>
            <a:r>
              <a:rPr lang="en-IN" sz="1200" dirty="0">
                <a:hlinkClick r:id="rId3">
                  <a:extLst>
                    <a:ext uri="{A12FA001-AC4F-418D-AE19-62706E023703}">
                      <ahyp:hlinkClr xmlns:ahyp="http://schemas.microsoft.com/office/drawing/2018/hyperlinkcolor" val="tx"/>
                    </a:ext>
                  </a:extLst>
                </a:hlinkClick>
              </a:rPr>
              <a:t>Ref: https://www.naturepl.com/pictures/pdfs/Naturepl.com_Hotspots.pdf</a:t>
            </a:r>
            <a:endParaRPr lang="en-IN" sz="1200" dirty="0"/>
          </a:p>
          <a:p>
            <a:r>
              <a:rPr lang="en-IN" sz="1200" dirty="0">
                <a:hlinkClick r:id="rId4">
                  <a:extLst>
                    <a:ext uri="{A12FA001-AC4F-418D-AE19-62706E023703}">
                      <ahyp:hlinkClr xmlns:ahyp="http://schemas.microsoft.com/office/drawing/2018/hyperlinkcolor" val="tx"/>
                    </a:ext>
                  </a:extLst>
                </a:hlinkClick>
              </a:rPr>
              <a:t>https://www.biodiversitya-z.org/content/biodiversity-hotspots.pdf</a:t>
            </a:r>
            <a:endParaRPr lang="en-IN" sz="1200" dirty="0"/>
          </a:p>
        </p:txBody>
      </p:sp>
    </p:spTree>
    <p:extLst>
      <p:ext uri="{BB962C8B-B14F-4D97-AF65-F5344CB8AC3E}">
        <p14:creationId xmlns:p14="http://schemas.microsoft.com/office/powerpoint/2010/main" val="1037927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02A261-97EF-42B5-9C54-72825D8B6DEC}"/>
              </a:ext>
            </a:extLst>
          </p:cNvPr>
          <p:cNvPicPr>
            <a:picLocks noChangeAspect="1"/>
          </p:cNvPicPr>
          <p:nvPr/>
        </p:nvPicPr>
        <p:blipFill>
          <a:blip r:embed="rId2"/>
          <a:stretch>
            <a:fillRect/>
          </a:stretch>
        </p:blipFill>
        <p:spPr>
          <a:xfrm>
            <a:off x="6963509" y="0"/>
            <a:ext cx="5228492" cy="6858000"/>
          </a:xfrm>
          <a:prstGeom prst="rect">
            <a:avLst/>
          </a:prstGeom>
        </p:spPr>
      </p:pic>
      <p:sp>
        <p:nvSpPr>
          <p:cNvPr id="3" name="Content Placeholder 2">
            <a:extLst>
              <a:ext uri="{FF2B5EF4-FFF2-40B4-BE49-F238E27FC236}">
                <a16:creationId xmlns:a16="http://schemas.microsoft.com/office/drawing/2014/main" id="{249387F1-A49F-4958-9C8C-5942708FE168}"/>
              </a:ext>
            </a:extLst>
          </p:cNvPr>
          <p:cNvSpPr>
            <a:spLocks noGrp="1"/>
          </p:cNvSpPr>
          <p:nvPr>
            <p:ph idx="1"/>
          </p:nvPr>
        </p:nvSpPr>
        <p:spPr>
          <a:xfrm>
            <a:off x="1041009" y="318867"/>
            <a:ext cx="5922500" cy="5983459"/>
          </a:xfrm>
        </p:spPr>
        <p:txBody>
          <a:bodyPr>
            <a:normAutofit fontScale="32500" lnSpcReduction="20000"/>
          </a:bodyPr>
          <a:lstStyle/>
          <a:p>
            <a:pPr eaLnBrk="1" hangingPunct="1">
              <a:lnSpc>
                <a:spcPct val="90000"/>
              </a:lnSpc>
            </a:pPr>
            <a:r>
              <a:rPr lang="en-US" altLang="en-US" sz="4900" b="1" i="1" dirty="0">
                <a:latin typeface="Garamond" panose="02020404030301010803" pitchFamily="18" charset="0"/>
              </a:rPr>
              <a:t>In situ</a:t>
            </a:r>
            <a:r>
              <a:rPr lang="en-US" altLang="en-US" sz="4900" b="1" dirty="0">
                <a:latin typeface="Garamond" panose="02020404030301010803" pitchFamily="18" charset="0"/>
              </a:rPr>
              <a:t> conservation plans – Case studies</a:t>
            </a:r>
          </a:p>
          <a:p>
            <a:pPr lvl="1" eaLnBrk="1" hangingPunct="1">
              <a:lnSpc>
                <a:spcPct val="90000"/>
              </a:lnSpc>
            </a:pPr>
            <a:r>
              <a:rPr lang="en-US" altLang="en-US" sz="4900" b="1" dirty="0">
                <a:solidFill>
                  <a:srgbClr val="6600CC"/>
                </a:solidFill>
                <a:latin typeface="Garamond" panose="02020404030301010803" pitchFamily="18" charset="0"/>
              </a:rPr>
              <a:t>Project Tiger</a:t>
            </a:r>
          </a:p>
          <a:p>
            <a:pPr lvl="1" eaLnBrk="1" hangingPunct="1">
              <a:lnSpc>
                <a:spcPct val="90000"/>
              </a:lnSpc>
              <a:buFontTx/>
              <a:buChar char="•"/>
            </a:pPr>
            <a:r>
              <a:rPr lang="en-US" altLang="en-US" sz="4900" b="1" dirty="0">
                <a:latin typeface="Garamond" panose="02020404030301010803" pitchFamily="18" charset="0"/>
              </a:rPr>
              <a:t>Initiated in 1973 by Govt of India in support with WWF  - Initiated in 9 tiger reserves &amp; extended to 23</a:t>
            </a:r>
          </a:p>
          <a:p>
            <a:pPr lvl="1" eaLnBrk="1" hangingPunct="1">
              <a:lnSpc>
                <a:spcPct val="90000"/>
              </a:lnSpc>
              <a:buFontTx/>
              <a:buChar char="•"/>
            </a:pPr>
            <a:r>
              <a:rPr lang="en-US" altLang="en-US" sz="4900" b="1" dirty="0">
                <a:latin typeface="Garamond" panose="02020404030301010803" pitchFamily="18" charset="0"/>
              </a:rPr>
              <a:t>Appr. 3000 tigers (from 268 in 1972) </a:t>
            </a:r>
          </a:p>
          <a:p>
            <a:pPr lvl="1" eaLnBrk="1" hangingPunct="1">
              <a:lnSpc>
                <a:spcPct val="90000"/>
              </a:lnSpc>
            </a:pPr>
            <a:r>
              <a:rPr lang="en-US" altLang="en-US" sz="4900" b="1" dirty="0">
                <a:solidFill>
                  <a:srgbClr val="6600CC"/>
                </a:solidFill>
                <a:latin typeface="Garamond" panose="02020404030301010803" pitchFamily="18" charset="0"/>
              </a:rPr>
              <a:t>Project Crocodile</a:t>
            </a:r>
          </a:p>
          <a:p>
            <a:pPr lvl="1" eaLnBrk="1" hangingPunct="1">
              <a:lnSpc>
                <a:spcPct val="90000"/>
              </a:lnSpc>
              <a:buFontTx/>
              <a:buChar char="•"/>
            </a:pPr>
            <a:r>
              <a:rPr lang="en-US" altLang="en-US" sz="4900" b="1" dirty="0">
                <a:latin typeface="Garamond" panose="02020404030301010803" pitchFamily="18" charset="0"/>
              </a:rPr>
              <a:t>Initiated in 1975 - Restocking of natural water bodies from crocodile breeding centers for conservation</a:t>
            </a:r>
          </a:p>
          <a:p>
            <a:pPr lvl="1" eaLnBrk="1" hangingPunct="1">
              <a:lnSpc>
                <a:spcPct val="90000"/>
              </a:lnSpc>
            </a:pPr>
            <a:r>
              <a:rPr lang="en-US" altLang="en-US" sz="4900" b="1" dirty="0">
                <a:solidFill>
                  <a:srgbClr val="6600CC"/>
                </a:solidFill>
                <a:latin typeface="Garamond" panose="02020404030301010803" pitchFamily="18" charset="0"/>
              </a:rPr>
              <a:t>Project Elephant</a:t>
            </a:r>
          </a:p>
          <a:p>
            <a:pPr lvl="1" eaLnBrk="1" hangingPunct="1">
              <a:lnSpc>
                <a:spcPct val="90000"/>
              </a:lnSpc>
              <a:buFontTx/>
              <a:buChar char="•"/>
            </a:pPr>
            <a:r>
              <a:rPr lang="en-US" altLang="en-US" sz="4900" b="1" dirty="0">
                <a:latin typeface="Garamond" panose="02020404030301010803" pitchFamily="18" charset="0"/>
              </a:rPr>
              <a:t>Initiated in 1992 – for Asian elephants - Implemented in 16 states</a:t>
            </a:r>
          </a:p>
          <a:p>
            <a:pPr lvl="1" eaLnBrk="1" hangingPunct="1">
              <a:lnSpc>
                <a:spcPct val="90000"/>
              </a:lnSpc>
              <a:buFontTx/>
              <a:buChar char="•"/>
            </a:pPr>
            <a:r>
              <a:rPr lang="en-US" sz="4900" b="1" dirty="0">
                <a:latin typeface="Garamond" panose="02020404030301010803" pitchFamily="18" charset="0"/>
              </a:rPr>
              <a:t>Protect elephants, their habitat &amp; corridors,</a:t>
            </a:r>
            <a:r>
              <a:rPr lang="en-IN" sz="4900" b="0" i="0" dirty="0">
                <a:solidFill>
                  <a:srgbClr val="202122"/>
                </a:solidFill>
                <a:effectLst/>
                <a:latin typeface="Garamond" panose="02020404030301010803" pitchFamily="18" charset="0"/>
              </a:rPr>
              <a:t> </a:t>
            </a:r>
            <a:r>
              <a:rPr lang="en-IN" sz="4900" b="1" dirty="0">
                <a:latin typeface="Garamond" panose="02020404030301010803" pitchFamily="18" charset="0"/>
              </a:rPr>
              <a:t>Welfare of captive elephants</a:t>
            </a:r>
            <a:endParaRPr lang="en-US" altLang="en-US" sz="4900" b="1" dirty="0">
              <a:latin typeface="Garamond" panose="02020404030301010803" pitchFamily="18" charset="0"/>
            </a:endParaRPr>
          </a:p>
          <a:p>
            <a:pPr eaLnBrk="1" hangingPunct="1"/>
            <a:r>
              <a:rPr lang="en-US" altLang="en-US" sz="4900" b="1" dirty="0">
                <a:solidFill>
                  <a:srgbClr val="6600CC"/>
                </a:solidFill>
                <a:latin typeface="Garamond" panose="02020404030301010803" pitchFamily="18" charset="0"/>
              </a:rPr>
              <a:t>Olive Ridley turtles</a:t>
            </a:r>
          </a:p>
          <a:p>
            <a:pPr lvl="1" eaLnBrk="1" hangingPunct="1"/>
            <a:r>
              <a:rPr lang="en-US" altLang="en-US" sz="4900" b="1" dirty="0" err="1">
                <a:latin typeface="Garamond" panose="02020404030301010803" pitchFamily="18" charset="0"/>
              </a:rPr>
              <a:t>Gahirmatha</a:t>
            </a:r>
            <a:r>
              <a:rPr lang="en-US" altLang="en-US" sz="4900" b="1" dirty="0">
                <a:latin typeface="Garamond" panose="02020404030301010803" pitchFamily="18" charset="0"/>
              </a:rPr>
              <a:t> &amp; two other sites in Orissa, Breeding season: December-April</a:t>
            </a:r>
          </a:p>
          <a:p>
            <a:pPr lvl="1" eaLnBrk="1" hangingPunct="1"/>
            <a:r>
              <a:rPr lang="en-US" altLang="en-US" sz="4900" b="1" dirty="0">
                <a:latin typeface="Garamond" panose="02020404030301010803" pitchFamily="18" charset="0"/>
              </a:rPr>
              <a:t>Mass nesting - Largest nesting site in world</a:t>
            </a:r>
          </a:p>
          <a:p>
            <a:pPr lvl="1" eaLnBrk="1" hangingPunct="1"/>
            <a:r>
              <a:rPr lang="en-US" altLang="en-US" sz="4900" b="1" dirty="0">
                <a:solidFill>
                  <a:srgbClr val="6600CC"/>
                </a:solidFill>
                <a:latin typeface="Garamond" panose="02020404030301010803" pitchFamily="18" charset="0"/>
              </a:rPr>
              <a:t>Threats: </a:t>
            </a:r>
            <a:r>
              <a:rPr lang="en-US" altLang="en-US" sz="4900" b="1" dirty="0">
                <a:latin typeface="Garamond" panose="02020404030301010803" pitchFamily="18" charset="0"/>
              </a:rPr>
              <a:t>Shrinking nesting sites, Trawler fishing, Roads &amp; other infrastructure development activities.</a:t>
            </a:r>
          </a:p>
          <a:p>
            <a:pPr lvl="1" eaLnBrk="1" hangingPunct="1"/>
            <a:r>
              <a:rPr lang="en-US" altLang="en-US" sz="4900" b="1" dirty="0">
                <a:solidFill>
                  <a:srgbClr val="6600CC"/>
                </a:solidFill>
                <a:latin typeface="Garamond" panose="02020404030301010803" pitchFamily="18" charset="0"/>
              </a:rPr>
              <a:t>Conservation efforts: </a:t>
            </a:r>
            <a:r>
              <a:rPr lang="en-US" altLang="en-US" sz="4900" b="1" dirty="0">
                <a:latin typeface="Garamond" panose="02020404030301010803" pitchFamily="18" charset="0"/>
              </a:rPr>
              <a:t>Notified as sanctuary (</a:t>
            </a:r>
            <a:r>
              <a:rPr lang="en-US" altLang="en-US" sz="4900" b="1" dirty="0" err="1">
                <a:latin typeface="Garamond" panose="02020404030301010803" pitchFamily="18" charset="0"/>
              </a:rPr>
              <a:t>Bhitarkanika</a:t>
            </a:r>
            <a:r>
              <a:rPr lang="en-US" altLang="en-US" sz="4900" b="1" dirty="0">
                <a:latin typeface="Garamond" panose="02020404030301010803" pitchFamily="18" charset="0"/>
              </a:rPr>
              <a:t>), Prohibition of trawling, Turtle excluder devices, No fishing season: January-May</a:t>
            </a:r>
          </a:p>
          <a:p>
            <a:pPr lvl="1" eaLnBrk="1" hangingPunct="1">
              <a:lnSpc>
                <a:spcPct val="90000"/>
              </a:lnSpc>
              <a:buFontTx/>
              <a:buChar char="•"/>
            </a:pPr>
            <a:endParaRPr lang="en-US" altLang="en-US" sz="4900" b="1" i="1" dirty="0">
              <a:latin typeface="Garamond" panose="02020404030301010803" pitchFamily="18" charset="0"/>
            </a:endParaRPr>
          </a:p>
          <a:p>
            <a:endParaRPr lang="en-IN" dirty="0"/>
          </a:p>
        </p:txBody>
      </p:sp>
      <p:sp>
        <p:nvSpPr>
          <p:cNvPr id="6" name="TextBox 5">
            <a:extLst>
              <a:ext uri="{FF2B5EF4-FFF2-40B4-BE49-F238E27FC236}">
                <a16:creationId xmlns:a16="http://schemas.microsoft.com/office/drawing/2014/main" id="{21CC2874-912E-4EC6-B467-E3F71AB562F3}"/>
              </a:ext>
            </a:extLst>
          </p:cNvPr>
          <p:cNvSpPr txBox="1"/>
          <p:nvPr/>
        </p:nvSpPr>
        <p:spPr>
          <a:xfrm>
            <a:off x="249700" y="6581001"/>
            <a:ext cx="6854485" cy="276999"/>
          </a:xfrm>
          <a:prstGeom prst="rect">
            <a:avLst/>
          </a:prstGeom>
          <a:noFill/>
        </p:spPr>
        <p:txBody>
          <a:bodyPr wrap="square">
            <a:spAutoFit/>
          </a:bodyPr>
          <a:lstStyle/>
          <a:p>
            <a:r>
              <a:rPr lang="en-IN" sz="1200" dirty="0">
                <a:latin typeface="Garamond" panose="02020404030301010803" pitchFamily="18" charset="0"/>
                <a:hlinkClick r:id="rId3">
                  <a:extLst>
                    <a:ext uri="{A12FA001-AC4F-418D-AE19-62706E023703}">
                      <ahyp:hlinkClr xmlns:ahyp="http://schemas.microsoft.com/office/drawing/2018/hyperlinkcolor" val="tx"/>
                    </a:ext>
                  </a:extLst>
                </a:hlinkClick>
              </a:rPr>
              <a:t>Ref: http://www.wiienvis.nic.in/Database/ElephantReserves_8226.aspx</a:t>
            </a:r>
            <a:endParaRPr lang="en-IN" sz="1200" dirty="0">
              <a:latin typeface="Garamond" panose="02020404030301010803" pitchFamily="18" charset="0"/>
            </a:endParaRPr>
          </a:p>
        </p:txBody>
      </p:sp>
    </p:spTree>
    <p:extLst>
      <p:ext uri="{BB962C8B-B14F-4D97-AF65-F5344CB8AC3E}">
        <p14:creationId xmlns:p14="http://schemas.microsoft.com/office/powerpoint/2010/main" val="1644566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80C8DB-D28E-4192-8D52-0C6E6F63EF1B}"/>
              </a:ext>
            </a:extLst>
          </p:cNvPr>
          <p:cNvSpPr>
            <a:spLocks noGrp="1"/>
          </p:cNvSpPr>
          <p:nvPr>
            <p:ph idx="1"/>
          </p:nvPr>
        </p:nvSpPr>
        <p:spPr>
          <a:xfrm>
            <a:off x="985493" y="1568987"/>
            <a:ext cx="11206507" cy="4888083"/>
          </a:xfrm>
        </p:spPr>
        <p:txBody>
          <a:bodyPr>
            <a:normAutofit fontScale="25000" lnSpcReduction="20000"/>
          </a:bodyPr>
          <a:lstStyle/>
          <a:p>
            <a:pPr eaLnBrk="1" hangingPunct="1">
              <a:buFontTx/>
              <a:buNone/>
            </a:pPr>
            <a:r>
              <a:rPr lang="en-US" altLang="en-US" sz="7200" b="1" i="1" dirty="0">
                <a:latin typeface="Garamond" panose="02020404030301010803" pitchFamily="18" charset="0"/>
              </a:rPr>
              <a:t>Ex situ</a:t>
            </a:r>
            <a:r>
              <a:rPr lang="en-US" altLang="en-US" sz="7200" b="1" dirty="0">
                <a:latin typeface="Garamond" panose="02020404030301010803" pitchFamily="18" charset="0"/>
              </a:rPr>
              <a:t> conservation</a:t>
            </a:r>
          </a:p>
          <a:p>
            <a:pPr eaLnBrk="1" hangingPunct="1"/>
            <a:r>
              <a:rPr lang="en-US" altLang="en-US" sz="7200" b="1" dirty="0">
                <a:solidFill>
                  <a:schemeClr val="accent2"/>
                </a:solidFill>
                <a:latin typeface="Garamond" panose="02020404030301010803" pitchFamily="18" charset="0"/>
              </a:rPr>
              <a:t>Conserving a species outside its habitat</a:t>
            </a:r>
          </a:p>
          <a:p>
            <a:pPr eaLnBrk="1" hangingPunct="1"/>
            <a:r>
              <a:rPr lang="en-US" altLang="en-US" sz="7200" b="1" dirty="0">
                <a:solidFill>
                  <a:schemeClr val="accent2"/>
                </a:solidFill>
                <a:latin typeface="Garamond" panose="02020404030301010803" pitchFamily="18" charset="0"/>
              </a:rPr>
              <a:t>Botanical gardens &amp; Zoological parks</a:t>
            </a:r>
          </a:p>
          <a:p>
            <a:pPr eaLnBrk="1" hangingPunct="1"/>
            <a:r>
              <a:rPr lang="en-US" altLang="en-US" sz="7200" b="1" dirty="0">
                <a:solidFill>
                  <a:schemeClr val="accent2"/>
                </a:solidFill>
                <a:latin typeface="Garamond" panose="02020404030301010803" pitchFamily="18" charset="0"/>
              </a:rPr>
              <a:t>Breeding as part of conservation in zoos</a:t>
            </a:r>
          </a:p>
          <a:p>
            <a:pPr eaLnBrk="1" hangingPunct="1"/>
            <a:r>
              <a:rPr lang="en-US" altLang="en-US" sz="7200" b="1" dirty="0">
                <a:latin typeface="Garamond" panose="02020404030301010803" pitchFamily="18" charset="0"/>
              </a:rPr>
              <a:t>Case studies</a:t>
            </a:r>
          </a:p>
          <a:p>
            <a:pPr lvl="1" eaLnBrk="1" hangingPunct="1"/>
            <a:r>
              <a:rPr lang="en-US" altLang="en-US" sz="7200" b="1" dirty="0">
                <a:latin typeface="Garamond" panose="02020404030301010803" pitchFamily="18" charset="0"/>
              </a:rPr>
              <a:t>Madras Crocodile Trust Bank: from 10 to 8000 crocodiles. Re-introduction into habitat determines success</a:t>
            </a:r>
          </a:p>
          <a:p>
            <a:pPr lvl="1" eaLnBrk="1" hangingPunct="1"/>
            <a:r>
              <a:rPr lang="en-US" altLang="en-US" sz="7200" b="1" dirty="0">
                <a:solidFill>
                  <a:srgbClr val="262673"/>
                </a:solidFill>
                <a:latin typeface="Garamond" panose="02020404030301010803" pitchFamily="18" charset="0"/>
              </a:rPr>
              <a:t>Beej </a:t>
            </a:r>
            <a:r>
              <a:rPr lang="en-US" altLang="en-US" sz="7200" b="1" dirty="0" err="1">
                <a:solidFill>
                  <a:srgbClr val="262673"/>
                </a:solidFill>
                <a:latin typeface="Garamond" panose="02020404030301010803" pitchFamily="18" charset="0"/>
              </a:rPr>
              <a:t>bachao</a:t>
            </a:r>
            <a:r>
              <a:rPr lang="en-US" altLang="en-US" sz="7200" b="1" dirty="0">
                <a:solidFill>
                  <a:srgbClr val="262673"/>
                </a:solidFill>
                <a:latin typeface="Garamond" panose="02020404030301010803" pitchFamily="18" charset="0"/>
              </a:rPr>
              <a:t> </a:t>
            </a:r>
            <a:r>
              <a:rPr lang="en-US" altLang="en-US" sz="7200" b="1" dirty="0" err="1">
                <a:solidFill>
                  <a:srgbClr val="262673"/>
                </a:solidFill>
                <a:latin typeface="Garamond" panose="02020404030301010803" pitchFamily="18" charset="0"/>
              </a:rPr>
              <a:t>Andolan</a:t>
            </a:r>
            <a:endParaRPr lang="en-US" altLang="en-US" sz="7200" b="1" dirty="0">
              <a:solidFill>
                <a:srgbClr val="262673"/>
              </a:solidFill>
              <a:latin typeface="Garamond" panose="02020404030301010803" pitchFamily="18" charset="0"/>
            </a:endParaRPr>
          </a:p>
          <a:p>
            <a:pPr lvl="2" eaLnBrk="1" hangingPunct="1"/>
            <a:r>
              <a:rPr lang="en-US" altLang="en-US" sz="7200" b="1" dirty="0">
                <a:solidFill>
                  <a:srgbClr val="262673"/>
                </a:solidFill>
                <a:latin typeface="Garamond" panose="02020404030301010803" pitchFamily="18" charset="0"/>
              </a:rPr>
              <a:t>Conservation of seeds of hundreds of local rice varieties, rajma, pulses, millets, vegetables, spices, herbs</a:t>
            </a:r>
          </a:p>
          <a:p>
            <a:pPr eaLnBrk="1" hangingPunct="1"/>
            <a:r>
              <a:rPr lang="en-US" altLang="en-US" sz="7200" dirty="0">
                <a:latin typeface="Garamond" panose="02020404030301010803" pitchFamily="18" charset="0"/>
              </a:rPr>
              <a:t>Cryopreservation - Suspending life at sub zero temperatures - - 192</a:t>
            </a:r>
            <a:r>
              <a:rPr lang="en-US" altLang="en-US" sz="7200" baseline="30000" dirty="0">
                <a:latin typeface="Garamond" panose="02020404030301010803" pitchFamily="18" charset="0"/>
              </a:rPr>
              <a:t>0</a:t>
            </a:r>
            <a:r>
              <a:rPr lang="en-US" altLang="en-US" sz="7200" dirty="0">
                <a:latin typeface="Garamond" panose="02020404030301010803" pitchFamily="18" charset="0"/>
              </a:rPr>
              <a:t>C</a:t>
            </a:r>
          </a:p>
          <a:p>
            <a:pPr eaLnBrk="1" hangingPunct="1"/>
            <a:r>
              <a:rPr lang="en-US" altLang="en-US" sz="7200" dirty="0">
                <a:latin typeface="Garamond" panose="02020404030301010803" pitchFamily="18" charset="0"/>
              </a:rPr>
              <a:t>Germplasm storage</a:t>
            </a:r>
          </a:p>
          <a:p>
            <a:pPr eaLnBrk="1" hangingPunct="1"/>
            <a:r>
              <a:rPr lang="en-US" altLang="en-US" sz="7200" dirty="0">
                <a:latin typeface="Garamond" panose="02020404030301010803" pitchFamily="18" charset="0"/>
              </a:rPr>
              <a:t>Seeds, Apical meristems / callus</a:t>
            </a:r>
          </a:p>
          <a:p>
            <a:pPr eaLnBrk="1" hangingPunct="1"/>
            <a:r>
              <a:rPr lang="en-US" altLang="en-US" sz="7200" dirty="0">
                <a:latin typeface="Garamond" panose="02020404030301010803" pitchFamily="18" charset="0"/>
              </a:rPr>
              <a:t>Microbes, DNA</a:t>
            </a:r>
          </a:p>
          <a:p>
            <a:pPr lvl="2" eaLnBrk="1" hangingPunct="1"/>
            <a:endParaRPr lang="en-US" altLang="en-US" sz="5500" b="1" dirty="0">
              <a:solidFill>
                <a:srgbClr val="FF0000"/>
              </a:solidFill>
              <a:latin typeface="Garamond" panose="02020404030301010803" pitchFamily="18" charset="0"/>
            </a:endParaRPr>
          </a:p>
          <a:p>
            <a:endParaRPr lang="en-IN" dirty="0"/>
          </a:p>
        </p:txBody>
      </p:sp>
      <p:pic>
        <p:nvPicPr>
          <p:cNvPr id="4" name="Picture 3">
            <a:extLst>
              <a:ext uri="{FF2B5EF4-FFF2-40B4-BE49-F238E27FC236}">
                <a16:creationId xmlns:a16="http://schemas.microsoft.com/office/drawing/2014/main" id="{0F58B711-715F-472C-8459-FDE7BB44C8BE}"/>
              </a:ext>
            </a:extLst>
          </p:cNvPr>
          <p:cNvPicPr>
            <a:picLocks noChangeAspect="1"/>
          </p:cNvPicPr>
          <p:nvPr/>
        </p:nvPicPr>
        <p:blipFill>
          <a:blip r:embed="rId2"/>
          <a:stretch>
            <a:fillRect/>
          </a:stretch>
        </p:blipFill>
        <p:spPr>
          <a:xfrm>
            <a:off x="4800600" y="140238"/>
            <a:ext cx="7391400" cy="1428750"/>
          </a:xfrm>
          <a:prstGeom prst="rect">
            <a:avLst/>
          </a:prstGeom>
        </p:spPr>
      </p:pic>
    </p:spTree>
    <p:extLst>
      <p:ext uri="{BB962C8B-B14F-4D97-AF65-F5344CB8AC3E}">
        <p14:creationId xmlns:p14="http://schemas.microsoft.com/office/powerpoint/2010/main" val="3616632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BD International – Balai Kliring Keanekaragaman Hayati Indonesia | CHM |">
            <a:extLst>
              <a:ext uri="{FF2B5EF4-FFF2-40B4-BE49-F238E27FC236}">
                <a16:creationId xmlns:a16="http://schemas.microsoft.com/office/drawing/2014/main" id="{365A16F3-6022-459E-884C-BD851059CB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3335" y="22128"/>
            <a:ext cx="4843974" cy="25803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284A326-4168-41EF-9459-53B8FEF25CF1}"/>
              </a:ext>
            </a:extLst>
          </p:cNvPr>
          <p:cNvPicPr>
            <a:picLocks noChangeAspect="1"/>
          </p:cNvPicPr>
          <p:nvPr/>
        </p:nvPicPr>
        <p:blipFill>
          <a:blip r:embed="rId3"/>
          <a:stretch>
            <a:fillRect/>
          </a:stretch>
        </p:blipFill>
        <p:spPr>
          <a:xfrm>
            <a:off x="1669366" y="0"/>
            <a:ext cx="5673969" cy="2180492"/>
          </a:xfrm>
          <a:prstGeom prst="rect">
            <a:avLst/>
          </a:prstGeom>
        </p:spPr>
      </p:pic>
      <p:pic>
        <p:nvPicPr>
          <p:cNvPr id="8" name="Picture 7">
            <a:extLst>
              <a:ext uri="{FF2B5EF4-FFF2-40B4-BE49-F238E27FC236}">
                <a16:creationId xmlns:a16="http://schemas.microsoft.com/office/drawing/2014/main" id="{55102E92-AD02-47B4-8F4E-621F7908B553}"/>
              </a:ext>
            </a:extLst>
          </p:cNvPr>
          <p:cNvPicPr>
            <a:picLocks noChangeAspect="1"/>
          </p:cNvPicPr>
          <p:nvPr/>
        </p:nvPicPr>
        <p:blipFill>
          <a:blip r:embed="rId4"/>
          <a:stretch>
            <a:fillRect/>
          </a:stretch>
        </p:blipFill>
        <p:spPr>
          <a:xfrm>
            <a:off x="276665" y="2180492"/>
            <a:ext cx="6897858" cy="3685736"/>
          </a:xfrm>
          <a:prstGeom prst="rect">
            <a:avLst/>
          </a:prstGeom>
        </p:spPr>
      </p:pic>
      <p:pic>
        <p:nvPicPr>
          <p:cNvPr id="10" name="Picture 9">
            <a:extLst>
              <a:ext uri="{FF2B5EF4-FFF2-40B4-BE49-F238E27FC236}">
                <a16:creationId xmlns:a16="http://schemas.microsoft.com/office/drawing/2014/main" id="{BFB4AC1F-31DA-46BD-A26B-8F82F9471882}"/>
              </a:ext>
            </a:extLst>
          </p:cNvPr>
          <p:cNvPicPr>
            <a:picLocks noChangeAspect="1"/>
          </p:cNvPicPr>
          <p:nvPr/>
        </p:nvPicPr>
        <p:blipFill>
          <a:blip r:embed="rId5"/>
          <a:stretch>
            <a:fillRect/>
          </a:stretch>
        </p:blipFill>
        <p:spPr>
          <a:xfrm>
            <a:off x="7071360" y="2602524"/>
            <a:ext cx="5115949" cy="3151162"/>
          </a:xfrm>
          <a:prstGeom prst="rect">
            <a:avLst/>
          </a:prstGeom>
        </p:spPr>
      </p:pic>
      <p:sp>
        <p:nvSpPr>
          <p:cNvPr id="14" name="TextBox 13">
            <a:extLst>
              <a:ext uri="{FF2B5EF4-FFF2-40B4-BE49-F238E27FC236}">
                <a16:creationId xmlns:a16="http://schemas.microsoft.com/office/drawing/2014/main" id="{420BA61A-EA28-48FE-906B-75D66F2CBA0D}"/>
              </a:ext>
            </a:extLst>
          </p:cNvPr>
          <p:cNvSpPr txBox="1"/>
          <p:nvPr/>
        </p:nvSpPr>
        <p:spPr>
          <a:xfrm>
            <a:off x="1457178" y="6466540"/>
            <a:ext cx="6098344" cy="307777"/>
          </a:xfrm>
          <a:prstGeom prst="rect">
            <a:avLst/>
          </a:prstGeom>
          <a:noFill/>
        </p:spPr>
        <p:txBody>
          <a:bodyPr wrap="square">
            <a:spAutoFit/>
          </a:bodyPr>
          <a:lstStyle/>
          <a:p>
            <a:r>
              <a:rPr lang="en-IN" sz="1400" dirty="0">
                <a:latin typeface="Garamond" panose="02020404030301010803" pitchFamily="18" charset="0"/>
                <a:hlinkClick r:id="rId6">
                  <a:extLst>
                    <a:ext uri="{A12FA001-AC4F-418D-AE19-62706E023703}">
                      <ahyp:hlinkClr xmlns:ahyp="http://schemas.microsoft.com/office/drawing/2018/hyperlinkcolor" val="tx"/>
                    </a:ext>
                  </a:extLst>
                </a:hlinkClick>
              </a:rPr>
              <a:t>Ref: https://www.cbd.int/</a:t>
            </a:r>
            <a:endParaRPr lang="en-IN" sz="1400" dirty="0">
              <a:latin typeface="Garamond" panose="02020404030301010803" pitchFamily="18" charset="0"/>
            </a:endParaRPr>
          </a:p>
        </p:txBody>
      </p:sp>
    </p:spTree>
    <p:extLst>
      <p:ext uri="{BB962C8B-B14F-4D97-AF65-F5344CB8AC3E}">
        <p14:creationId xmlns:p14="http://schemas.microsoft.com/office/powerpoint/2010/main" val="1194218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5BF62-D51F-4BEC-B3E8-C20FCAA6F552}"/>
              </a:ext>
            </a:extLst>
          </p:cNvPr>
          <p:cNvSpPr>
            <a:spLocks noGrp="1"/>
          </p:cNvSpPr>
          <p:nvPr>
            <p:ph type="title"/>
          </p:nvPr>
        </p:nvSpPr>
        <p:spPr>
          <a:xfrm>
            <a:off x="243840" y="99085"/>
            <a:ext cx="11948160" cy="1040397"/>
          </a:xfrm>
        </p:spPr>
        <p:txBody>
          <a:bodyPr>
            <a:noAutofit/>
          </a:bodyPr>
          <a:lstStyle/>
          <a:p>
            <a:pPr algn="ctr"/>
            <a:r>
              <a:rPr lang="en-US" sz="2800" b="1" u="sng" dirty="0">
                <a:solidFill>
                  <a:schemeClr val="tx1"/>
                </a:solidFill>
                <a:latin typeface="Garamond" panose="02020404030301010803" pitchFamily="18" charset="0"/>
              </a:rPr>
              <a:t>Cartagena protocol on biosafety to the convention on biological diversity</a:t>
            </a:r>
            <a:endParaRPr lang="en-IN" sz="2800" b="1" u="sng" dirty="0">
              <a:solidFill>
                <a:schemeClr val="tx1"/>
              </a:solidFill>
              <a:latin typeface="Garamond" panose="02020404030301010803" pitchFamily="18" charset="0"/>
            </a:endParaRPr>
          </a:p>
        </p:txBody>
      </p:sp>
      <p:pic>
        <p:nvPicPr>
          <p:cNvPr id="6" name="Picture 5">
            <a:extLst>
              <a:ext uri="{FF2B5EF4-FFF2-40B4-BE49-F238E27FC236}">
                <a16:creationId xmlns:a16="http://schemas.microsoft.com/office/drawing/2014/main" id="{1F8B41CC-31F1-4F80-B324-16EA07FA00E3}"/>
              </a:ext>
            </a:extLst>
          </p:cNvPr>
          <p:cNvPicPr>
            <a:picLocks noChangeAspect="1"/>
          </p:cNvPicPr>
          <p:nvPr/>
        </p:nvPicPr>
        <p:blipFill>
          <a:blip r:embed="rId2"/>
          <a:stretch>
            <a:fillRect/>
          </a:stretch>
        </p:blipFill>
        <p:spPr>
          <a:xfrm>
            <a:off x="2504049" y="633046"/>
            <a:ext cx="8778240" cy="6224954"/>
          </a:xfrm>
          <a:prstGeom prst="rect">
            <a:avLst/>
          </a:prstGeom>
        </p:spPr>
      </p:pic>
      <p:sp>
        <p:nvSpPr>
          <p:cNvPr id="10" name="TextBox 9">
            <a:extLst>
              <a:ext uri="{FF2B5EF4-FFF2-40B4-BE49-F238E27FC236}">
                <a16:creationId xmlns:a16="http://schemas.microsoft.com/office/drawing/2014/main" id="{12BA41B3-9543-41F6-822B-CA618342C691}"/>
              </a:ext>
            </a:extLst>
          </p:cNvPr>
          <p:cNvSpPr txBox="1"/>
          <p:nvPr/>
        </p:nvSpPr>
        <p:spPr>
          <a:xfrm>
            <a:off x="181708" y="5640178"/>
            <a:ext cx="2384473" cy="1169551"/>
          </a:xfrm>
          <a:prstGeom prst="rect">
            <a:avLst/>
          </a:prstGeom>
          <a:noFill/>
        </p:spPr>
        <p:txBody>
          <a:bodyPr wrap="square">
            <a:spAutoFit/>
          </a:bodyPr>
          <a:lstStyle/>
          <a:p>
            <a:r>
              <a:rPr lang="en-IN" sz="1400" dirty="0">
                <a:latin typeface="Garamond" panose="02020404030301010803" pitchFamily="18" charset="0"/>
                <a:hlinkClick r:id="rId3">
                  <a:extLst>
                    <a:ext uri="{A12FA001-AC4F-418D-AE19-62706E023703}">
                      <ahyp:hlinkClr xmlns:ahyp="http://schemas.microsoft.com/office/drawing/2018/hyperlinkcolor" val="tx"/>
                    </a:ext>
                  </a:extLst>
                </a:hlinkClick>
              </a:rPr>
              <a:t>Ref: http://www.geacindia.gov.in/resource-documents/13_1-Cartagena_Protocol_on_Biosafety_An_Overview.pdf</a:t>
            </a:r>
            <a:endParaRPr lang="en-IN" sz="1400" dirty="0">
              <a:latin typeface="Garamond" panose="02020404030301010803" pitchFamily="18" charset="0"/>
            </a:endParaRPr>
          </a:p>
        </p:txBody>
      </p:sp>
    </p:spTree>
    <p:extLst>
      <p:ext uri="{BB962C8B-B14F-4D97-AF65-F5344CB8AC3E}">
        <p14:creationId xmlns:p14="http://schemas.microsoft.com/office/powerpoint/2010/main" val="383583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ACCB4-0490-4DF6-9218-A18933B54A88}"/>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CA2F00CF-0757-4DCC-BBAA-3F419E163A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015" y="-1"/>
            <a:ext cx="11980985" cy="6428935"/>
          </a:xfrm>
        </p:spPr>
      </p:pic>
      <p:sp>
        <p:nvSpPr>
          <p:cNvPr id="11" name="TextBox 10">
            <a:extLst>
              <a:ext uri="{FF2B5EF4-FFF2-40B4-BE49-F238E27FC236}">
                <a16:creationId xmlns:a16="http://schemas.microsoft.com/office/drawing/2014/main" id="{E3EF99FC-03C1-4973-83A6-6A5FE96FA5E5}"/>
              </a:ext>
            </a:extLst>
          </p:cNvPr>
          <p:cNvSpPr txBox="1"/>
          <p:nvPr/>
        </p:nvSpPr>
        <p:spPr>
          <a:xfrm>
            <a:off x="1754944" y="6550223"/>
            <a:ext cx="6098344" cy="307777"/>
          </a:xfrm>
          <a:prstGeom prst="rect">
            <a:avLst/>
          </a:prstGeom>
          <a:noFill/>
        </p:spPr>
        <p:txBody>
          <a:bodyPr wrap="square">
            <a:spAutoFit/>
          </a:bodyPr>
          <a:lstStyle/>
          <a:p>
            <a:r>
              <a:rPr lang="en-IN" sz="1400" b="1" dirty="0">
                <a:latin typeface="Garamond" panose="02020404030301010803" pitchFamily="18" charset="0"/>
                <a:hlinkClick r:id="rId3">
                  <a:extLst>
                    <a:ext uri="{A12FA001-AC4F-418D-AE19-62706E023703}">
                      <ahyp:hlinkClr xmlns:ahyp="http://schemas.microsoft.com/office/drawing/2018/hyperlinkcolor" val="tx"/>
                    </a:ext>
                  </a:extLst>
                </a:hlinkClick>
              </a:rPr>
              <a:t>https://www.cites.org/</a:t>
            </a:r>
            <a:endParaRPr lang="en-IN" sz="1400" b="1" dirty="0">
              <a:latin typeface="Garamond" panose="02020404030301010803" pitchFamily="18" charset="0"/>
            </a:endParaRPr>
          </a:p>
        </p:txBody>
      </p:sp>
    </p:spTree>
    <p:extLst>
      <p:ext uri="{BB962C8B-B14F-4D97-AF65-F5344CB8AC3E}">
        <p14:creationId xmlns:p14="http://schemas.microsoft.com/office/powerpoint/2010/main" val="4157278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9B6D10-6C03-4C1D-9A65-CDA5BACBEF4B}"/>
              </a:ext>
            </a:extLst>
          </p:cNvPr>
          <p:cNvSpPr>
            <a:spLocks noGrp="1"/>
          </p:cNvSpPr>
          <p:nvPr>
            <p:ph idx="1"/>
          </p:nvPr>
        </p:nvSpPr>
        <p:spPr>
          <a:xfrm>
            <a:off x="1332912" y="1169988"/>
            <a:ext cx="4095091" cy="2555129"/>
          </a:xfrm>
        </p:spPr>
        <p:txBody>
          <a:bodyPr/>
          <a:lstStyle/>
          <a:p>
            <a:pPr eaLnBrk="1" hangingPunct="1">
              <a:lnSpc>
                <a:spcPct val="150000"/>
              </a:lnSpc>
            </a:pPr>
            <a:r>
              <a:rPr lang="en-US" altLang="en-US" sz="2000" b="1" dirty="0">
                <a:latin typeface="Garamond" panose="02020404030301010803" pitchFamily="18" charset="0"/>
              </a:rPr>
              <a:t>World heritage convention</a:t>
            </a:r>
          </a:p>
          <a:p>
            <a:pPr eaLnBrk="1" hangingPunct="1">
              <a:lnSpc>
                <a:spcPct val="150000"/>
              </a:lnSpc>
            </a:pPr>
            <a:r>
              <a:rPr lang="en-US" altLang="en-US" sz="2000" b="1" dirty="0">
                <a:latin typeface="Garamond" panose="02020404030301010803" pitchFamily="18" charset="0"/>
              </a:rPr>
              <a:t>Biodiversity rich areas in India recognized as – protected areas – “World Heritage Sites”</a:t>
            </a:r>
          </a:p>
          <a:p>
            <a:endParaRPr lang="en-IN" dirty="0"/>
          </a:p>
        </p:txBody>
      </p:sp>
      <p:sp>
        <p:nvSpPr>
          <p:cNvPr id="5" name="TextBox 4">
            <a:extLst>
              <a:ext uri="{FF2B5EF4-FFF2-40B4-BE49-F238E27FC236}">
                <a16:creationId xmlns:a16="http://schemas.microsoft.com/office/drawing/2014/main" id="{391728AD-0AA1-45EF-8D88-7D5142AE4B12}"/>
              </a:ext>
            </a:extLst>
          </p:cNvPr>
          <p:cNvSpPr txBox="1"/>
          <p:nvPr/>
        </p:nvSpPr>
        <p:spPr>
          <a:xfrm>
            <a:off x="2108029" y="227540"/>
            <a:ext cx="6098344" cy="646331"/>
          </a:xfrm>
          <a:prstGeom prst="rect">
            <a:avLst/>
          </a:prstGeom>
          <a:noFill/>
        </p:spPr>
        <p:txBody>
          <a:bodyPr wrap="square">
            <a:spAutoFit/>
          </a:bodyPr>
          <a:lstStyle/>
          <a:p>
            <a:r>
              <a:rPr lang="en-US" altLang="en-US" sz="3600" b="1" dirty="0">
                <a:latin typeface="Garamond" panose="02020404030301010803" pitchFamily="18" charset="0"/>
              </a:rPr>
              <a:t>India signatory to…</a:t>
            </a:r>
            <a:endParaRPr lang="en-IN" sz="3600" b="1" dirty="0">
              <a:latin typeface="Garamond" panose="02020404030301010803" pitchFamily="18" charset="0"/>
            </a:endParaRPr>
          </a:p>
        </p:txBody>
      </p:sp>
      <p:sp>
        <p:nvSpPr>
          <p:cNvPr id="7" name="TextBox 6">
            <a:extLst>
              <a:ext uri="{FF2B5EF4-FFF2-40B4-BE49-F238E27FC236}">
                <a16:creationId xmlns:a16="http://schemas.microsoft.com/office/drawing/2014/main" id="{D398CAB5-D6F6-4742-AAD7-B56E12FB4FAD}"/>
              </a:ext>
            </a:extLst>
          </p:cNvPr>
          <p:cNvSpPr txBox="1"/>
          <p:nvPr/>
        </p:nvSpPr>
        <p:spPr>
          <a:xfrm>
            <a:off x="1332912" y="3869443"/>
            <a:ext cx="6098344" cy="2961708"/>
          </a:xfrm>
          <a:prstGeom prst="rect">
            <a:avLst/>
          </a:prstGeom>
          <a:noFill/>
        </p:spPr>
        <p:txBody>
          <a:bodyPr wrap="square">
            <a:spAutoFit/>
          </a:bodyPr>
          <a:lstStyle/>
          <a:p>
            <a:pPr algn="l">
              <a:lnSpc>
                <a:spcPct val="150000"/>
              </a:lnSpc>
              <a:buFont typeface="Arial" panose="020B0604020202020204" pitchFamily="34" charset="0"/>
              <a:buChar char="•"/>
            </a:pPr>
            <a:r>
              <a:rPr lang="en-IN" i="0" u="none" strike="noStrike" dirty="0">
                <a:effectLst/>
                <a:latin typeface="Garamond" panose="02020404030301010803" pitchFamily="18" charset="0"/>
              </a:rPr>
              <a:t>Great Himalayan National Park Conservation Area</a:t>
            </a:r>
            <a:r>
              <a:rPr lang="en-IN" i="0" dirty="0">
                <a:effectLst/>
                <a:latin typeface="Garamond" panose="02020404030301010803" pitchFamily="18" charset="0"/>
              </a:rPr>
              <a:t> (2014)</a:t>
            </a:r>
          </a:p>
          <a:p>
            <a:pPr algn="l">
              <a:lnSpc>
                <a:spcPct val="150000"/>
              </a:lnSpc>
              <a:buFont typeface="Arial" panose="020B0604020202020204" pitchFamily="34" charset="0"/>
              <a:buChar char="•"/>
            </a:pPr>
            <a:r>
              <a:rPr lang="en-IN" i="0" u="none" strike="noStrike" dirty="0" err="1">
                <a:effectLst/>
                <a:latin typeface="Garamond" panose="02020404030301010803" pitchFamily="18" charset="0"/>
              </a:rPr>
              <a:t>Kaziranga</a:t>
            </a:r>
            <a:r>
              <a:rPr lang="en-IN" i="0" u="none" strike="noStrike" dirty="0">
                <a:effectLst/>
                <a:latin typeface="Garamond" panose="02020404030301010803" pitchFamily="18" charset="0"/>
              </a:rPr>
              <a:t> National Park</a:t>
            </a:r>
            <a:r>
              <a:rPr lang="en-IN" i="0" dirty="0">
                <a:effectLst/>
                <a:latin typeface="Garamond" panose="02020404030301010803" pitchFamily="18" charset="0"/>
              </a:rPr>
              <a:t> (1985)</a:t>
            </a:r>
          </a:p>
          <a:p>
            <a:pPr algn="l">
              <a:lnSpc>
                <a:spcPct val="150000"/>
              </a:lnSpc>
              <a:buFont typeface="Arial" panose="020B0604020202020204" pitchFamily="34" charset="0"/>
              <a:buChar char="•"/>
            </a:pPr>
            <a:r>
              <a:rPr lang="en-IN" i="0" u="none" strike="noStrike" dirty="0" err="1">
                <a:effectLst/>
                <a:latin typeface="Garamond" panose="02020404030301010803" pitchFamily="18" charset="0"/>
              </a:rPr>
              <a:t>Keoladeo</a:t>
            </a:r>
            <a:r>
              <a:rPr lang="en-IN" i="0" u="none" strike="noStrike" dirty="0">
                <a:effectLst/>
                <a:latin typeface="Garamond" panose="02020404030301010803" pitchFamily="18" charset="0"/>
              </a:rPr>
              <a:t> National Park</a:t>
            </a:r>
            <a:r>
              <a:rPr lang="en-IN" i="0" dirty="0">
                <a:effectLst/>
                <a:latin typeface="Garamond" panose="02020404030301010803" pitchFamily="18" charset="0"/>
              </a:rPr>
              <a:t> (1985)</a:t>
            </a:r>
          </a:p>
          <a:p>
            <a:pPr algn="l">
              <a:lnSpc>
                <a:spcPct val="150000"/>
              </a:lnSpc>
              <a:buFont typeface="Arial" panose="020B0604020202020204" pitchFamily="34" charset="0"/>
              <a:buChar char="•"/>
            </a:pPr>
            <a:r>
              <a:rPr lang="en-IN" i="0" u="none" strike="noStrike" dirty="0">
                <a:effectLst/>
                <a:latin typeface="Garamond" panose="02020404030301010803" pitchFamily="18" charset="0"/>
              </a:rPr>
              <a:t>Manas Wildlife Sanctuary</a:t>
            </a:r>
            <a:r>
              <a:rPr lang="en-IN" i="0" dirty="0">
                <a:effectLst/>
                <a:latin typeface="Garamond" panose="02020404030301010803" pitchFamily="18" charset="0"/>
              </a:rPr>
              <a:t> (1985)</a:t>
            </a:r>
          </a:p>
          <a:p>
            <a:pPr algn="l">
              <a:lnSpc>
                <a:spcPct val="150000"/>
              </a:lnSpc>
              <a:buFont typeface="Arial" panose="020B0604020202020204" pitchFamily="34" charset="0"/>
              <a:buChar char="•"/>
            </a:pPr>
            <a:r>
              <a:rPr lang="en-IN" i="0" u="none" strike="noStrike" dirty="0">
                <a:effectLst/>
                <a:latin typeface="Garamond" panose="02020404030301010803" pitchFamily="18" charset="0"/>
              </a:rPr>
              <a:t>Nanda Devi and Valley of Flowers National Parks </a:t>
            </a:r>
            <a:r>
              <a:rPr lang="en-IN" i="0" dirty="0">
                <a:effectLst/>
                <a:latin typeface="Garamond" panose="02020404030301010803" pitchFamily="18" charset="0"/>
              </a:rPr>
              <a:t>(1988,2005)</a:t>
            </a:r>
          </a:p>
          <a:p>
            <a:pPr algn="l">
              <a:lnSpc>
                <a:spcPct val="150000"/>
              </a:lnSpc>
              <a:buFont typeface="Arial" panose="020B0604020202020204" pitchFamily="34" charset="0"/>
              <a:buChar char="•"/>
            </a:pPr>
            <a:r>
              <a:rPr lang="en-IN" i="0" u="none" strike="noStrike" dirty="0">
                <a:effectLst/>
                <a:latin typeface="Garamond" panose="02020404030301010803" pitchFamily="18" charset="0"/>
              </a:rPr>
              <a:t>Sundarbans National Park</a:t>
            </a:r>
            <a:r>
              <a:rPr lang="en-IN" i="0" dirty="0">
                <a:effectLst/>
                <a:latin typeface="Garamond" panose="02020404030301010803" pitchFamily="18" charset="0"/>
              </a:rPr>
              <a:t> (1987)</a:t>
            </a:r>
          </a:p>
          <a:p>
            <a:pPr algn="l">
              <a:lnSpc>
                <a:spcPct val="150000"/>
              </a:lnSpc>
              <a:buFont typeface="Arial" panose="020B0604020202020204" pitchFamily="34" charset="0"/>
              <a:buChar char="•"/>
            </a:pPr>
            <a:r>
              <a:rPr lang="en-IN" i="0" u="none" strike="noStrike" dirty="0">
                <a:effectLst/>
                <a:latin typeface="Garamond" panose="02020404030301010803" pitchFamily="18" charset="0"/>
              </a:rPr>
              <a:t>Western Ghats</a:t>
            </a:r>
            <a:r>
              <a:rPr lang="en-IN" i="0" dirty="0">
                <a:effectLst/>
                <a:latin typeface="Garamond" panose="02020404030301010803" pitchFamily="18" charset="0"/>
              </a:rPr>
              <a:t> (2012)</a:t>
            </a:r>
          </a:p>
        </p:txBody>
      </p:sp>
      <p:sp>
        <p:nvSpPr>
          <p:cNvPr id="9" name="TextBox 8">
            <a:extLst>
              <a:ext uri="{FF2B5EF4-FFF2-40B4-BE49-F238E27FC236}">
                <a16:creationId xmlns:a16="http://schemas.microsoft.com/office/drawing/2014/main" id="{F0B589F4-BC4C-4969-AD74-F6879ED4E159}"/>
              </a:ext>
            </a:extLst>
          </p:cNvPr>
          <p:cNvSpPr txBox="1"/>
          <p:nvPr/>
        </p:nvSpPr>
        <p:spPr>
          <a:xfrm>
            <a:off x="8699696" y="6226233"/>
            <a:ext cx="3492304" cy="523220"/>
          </a:xfrm>
          <a:prstGeom prst="rect">
            <a:avLst/>
          </a:prstGeom>
          <a:noFill/>
        </p:spPr>
        <p:txBody>
          <a:bodyPr wrap="square">
            <a:spAutoFit/>
          </a:bodyPr>
          <a:lstStyle/>
          <a:p>
            <a:r>
              <a:rPr lang="en-IN" sz="1400" dirty="0">
                <a:latin typeface="Garamond" panose="02020404030301010803" pitchFamily="18" charset="0"/>
                <a:hlinkClick r:id="rId2">
                  <a:extLst>
                    <a:ext uri="{A12FA001-AC4F-418D-AE19-62706E023703}">
                      <ahyp:hlinkClr xmlns:ahyp="http://schemas.microsoft.com/office/drawing/2018/hyperlinkcolor" val="tx"/>
                    </a:ext>
                  </a:extLst>
                </a:hlinkClick>
              </a:rPr>
              <a:t>Ref: http://whc.unesco.org/en/statesparties/IN</a:t>
            </a:r>
            <a:endParaRPr lang="en-IN" sz="1400" dirty="0">
              <a:latin typeface="Garamond" panose="02020404030301010803" pitchFamily="18" charset="0"/>
            </a:endParaRPr>
          </a:p>
        </p:txBody>
      </p:sp>
      <p:pic>
        <p:nvPicPr>
          <p:cNvPr id="16386" name="Picture 2" descr="World Heritage Convention turns forty - UNESCO World Heritage Centre">
            <a:extLst>
              <a:ext uri="{FF2B5EF4-FFF2-40B4-BE49-F238E27FC236}">
                <a16:creationId xmlns:a16="http://schemas.microsoft.com/office/drawing/2014/main" id="{9DFFED4E-F466-474F-8EEB-C701F5D54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8003" y="1025662"/>
            <a:ext cx="6628009" cy="2868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761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D25A38B-6BB7-4ACC-B987-E4406E8B4C45}"/>
              </a:ext>
            </a:extLst>
          </p:cNvPr>
          <p:cNvPicPr>
            <a:picLocks noGrp="1" noChangeAspect="1"/>
          </p:cNvPicPr>
          <p:nvPr>
            <p:ph idx="1"/>
          </p:nvPr>
        </p:nvPicPr>
        <p:blipFill>
          <a:blip r:embed="rId2"/>
          <a:stretch>
            <a:fillRect/>
          </a:stretch>
        </p:blipFill>
        <p:spPr>
          <a:xfrm>
            <a:off x="2728913" y="30960"/>
            <a:ext cx="9463087" cy="6827040"/>
          </a:xfrm>
          <a:prstGeom prst="rect">
            <a:avLst/>
          </a:prstGeom>
        </p:spPr>
      </p:pic>
      <p:sp>
        <p:nvSpPr>
          <p:cNvPr id="6" name="TextBox 5">
            <a:extLst>
              <a:ext uri="{FF2B5EF4-FFF2-40B4-BE49-F238E27FC236}">
                <a16:creationId xmlns:a16="http://schemas.microsoft.com/office/drawing/2014/main" id="{7FC3E236-BE08-4D9E-BEE8-136CA67A78C2}"/>
              </a:ext>
            </a:extLst>
          </p:cNvPr>
          <p:cNvSpPr txBox="1"/>
          <p:nvPr/>
        </p:nvSpPr>
        <p:spPr>
          <a:xfrm>
            <a:off x="193429" y="6581001"/>
            <a:ext cx="5321105" cy="276999"/>
          </a:xfrm>
          <a:prstGeom prst="rect">
            <a:avLst/>
          </a:prstGeom>
          <a:noFill/>
        </p:spPr>
        <p:txBody>
          <a:bodyPr wrap="square">
            <a:spAutoFit/>
          </a:bodyPr>
          <a:lstStyle/>
          <a:p>
            <a:r>
              <a:rPr lang="en-IN" sz="1200" dirty="0">
                <a:hlinkClick r:id="rId3">
                  <a:extLst>
                    <a:ext uri="{A12FA001-AC4F-418D-AE19-62706E023703}">
                      <ahyp:hlinkClr xmlns:ahyp="http://schemas.microsoft.com/office/drawing/2018/hyperlinkcolor" val="tx"/>
                    </a:ext>
                  </a:extLst>
                </a:hlinkClick>
              </a:rPr>
              <a:t>Ref: https://culter.colorado.edu/~kittel/CIHotspots_Feb05.pdf</a:t>
            </a:r>
            <a:endParaRPr lang="en-IN" sz="1200" dirty="0"/>
          </a:p>
        </p:txBody>
      </p:sp>
    </p:spTree>
    <p:extLst>
      <p:ext uri="{BB962C8B-B14F-4D97-AF65-F5344CB8AC3E}">
        <p14:creationId xmlns:p14="http://schemas.microsoft.com/office/powerpoint/2010/main" val="3873595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BEC0DB-4771-4F39-9A4D-2F0EE2BDC24A}"/>
              </a:ext>
            </a:extLst>
          </p:cNvPr>
          <p:cNvSpPr>
            <a:spLocks noGrp="1"/>
          </p:cNvSpPr>
          <p:nvPr>
            <p:ph idx="1"/>
          </p:nvPr>
        </p:nvSpPr>
        <p:spPr>
          <a:xfrm>
            <a:off x="1094544" y="268824"/>
            <a:ext cx="6372665" cy="659643"/>
          </a:xfrm>
        </p:spPr>
        <p:txBody>
          <a:bodyPr>
            <a:normAutofit/>
          </a:bodyPr>
          <a:lstStyle/>
          <a:p>
            <a:pPr marL="0" indent="0">
              <a:buNone/>
            </a:pPr>
            <a:r>
              <a:rPr lang="en-US" sz="2400" b="1" u="sng" dirty="0">
                <a:latin typeface="Garamond" panose="02020404030301010803" pitchFamily="18" charset="0"/>
              </a:rPr>
              <a:t>INDIA AS A MEGA DIVERSITY NATION</a:t>
            </a:r>
            <a:endParaRPr lang="en-IN" sz="2400" b="1" u="sng" dirty="0">
              <a:latin typeface="Garamond" panose="02020404030301010803" pitchFamily="18" charset="0"/>
            </a:endParaRPr>
          </a:p>
        </p:txBody>
      </p:sp>
      <p:pic>
        <p:nvPicPr>
          <p:cNvPr id="2050" name="Picture 2" descr="Megadiverse countries - Map">
            <a:extLst>
              <a:ext uri="{FF2B5EF4-FFF2-40B4-BE49-F238E27FC236}">
                <a16:creationId xmlns:a16="http://schemas.microsoft.com/office/drawing/2014/main" id="{3505E0A6-B7C7-4DC5-A610-AF7463B30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8585" y="100013"/>
            <a:ext cx="4029270" cy="2783864"/>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Biodiversity">
            <a:extLst>
              <a:ext uri="{FF2B5EF4-FFF2-40B4-BE49-F238E27FC236}">
                <a16:creationId xmlns:a16="http://schemas.microsoft.com/office/drawing/2014/main" id="{21545067-EDE2-468D-A7D7-E8BEBC1B1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3169" y="2996418"/>
            <a:ext cx="5298831" cy="38641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4C332D-2AD9-4225-8F0D-947ACF574A72}"/>
              </a:ext>
            </a:extLst>
          </p:cNvPr>
          <p:cNvSpPr txBox="1"/>
          <p:nvPr/>
        </p:nvSpPr>
        <p:spPr>
          <a:xfrm>
            <a:off x="1094544" y="1041008"/>
            <a:ext cx="6037776" cy="535531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000000"/>
                </a:solidFill>
                <a:latin typeface="Garamond" panose="02020404030301010803" pitchFamily="18" charset="0"/>
              </a:rPr>
              <a:t>The large species richness and abundance are </a:t>
            </a:r>
            <a:r>
              <a:rPr lang="en-US" b="0" i="0" dirty="0">
                <a:solidFill>
                  <a:srgbClr val="000000"/>
                </a:solidFill>
                <a:effectLst/>
                <a:latin typeface="Garamond" panose="02020404030301010803" pitchFamily="18" charset="0"/>
              </a:rPr>
              <a:t>due to immense variety of </a:t>
            </a:r>
            <a:r>
              <a:rPr lang="en-US" b="1" i="0" dirty="0">
                <a:solidFill>
                  <a:srgbClr val="000000"/>
                </a:solidFill>
                <a:effectLst/>
                <a:latin typeface="Garamond" panose="02020404030301010803" pitchFamily="18" charset="0"/>
              </a:rPr>
              <a:t>climatic and altitudinal condition in country</a:t>
            </a:r>
            <a:r>
              <a:rPr lang="en-US" b="0" i="0" dirty="0">
                <a:solidFill>
                  <a:srgbClr val="000000"/>
                </a:solidFill>
                <a:effectLst/>
                <a:latin typeface="Garamond" panose="02020404030301010803" pitchFamily="18" charset="0"/>
              </a:rPr>
              <a:t>.</a:t>
            </a:r>
          </a:p>
          <a:p>
            <a:pPr marL="285750" indent="-285750">
              <a:lnSpc>
                <a:spcPct val="150000"/>
              </a:lnSpc>
              <a:buFont typeface="Arial" panose="020B0604020202020204" pitchFamily="34" charset="0"/>
              <a:buChar char="•"/>
            </a:pPr>
            <a:r>
              <a:rPr lang="en-US" altLang="en-US" dirty="0">
                <a:solidFill>
                  <a:srgbClr val="000000"/>
                </a:solidFill>
                <a:latin typeface="Garamond" panose="02020404030301010803" pitchFamily="18" charset="0"/>
              </a:rPr>
              <a:t>Less than 10% of global surface, Supporting more than 70% of the biological diversity.</a:t>
            </a:r>
          </a:p>
          <a:p>
            <a:pPr marL="285750" indent="-285750">
              <a:lnSpc>
                <a:spcPct val="150000"/>
              </a:lnSpc>
              <a:buFont typeface="Arial" panose="020B0604020202020204" pitchFamily="34" charset="0"/>
              <a:buChar char="•"/>
            </a:pPr>
            <a:r>
              <a:rPr lang="en-US" altLang="en-US" dirty="0">
                <a:solidFill>
                  <a:srgbClr val="000000"/>
                </a:solidFill>
                <a:latin typeface="Garamond" panose="02020404030301010803" pitchFamily="18" charset="0"/>
              </a:rPr>
              <a:t>Rich in endemic species that are present only in India and found no where else in the world</a:t>
            </a:r>
            <a:endParaRPr lang="en-US" b="0" i="0" dirty="0">
              <a:solidFill>
                <a:srgbClr val="000000"/>
              </a:solidFill>
              <a:effectLst/>
              <a:latin typeface="Garamond" panose="02020404030301010803" pitchFamily="18" charset="0"/>
            </a:endParaRPr>
          </a:p>
          <a:p>
            <a:pPr marL="285750" indent="-285750">
              <a:lnSpc>
                <a:spcPct val="150000"/>
              </a:lnSpc>
              <a:buFont typeface="Arial" panose="020B0604020202020204" pitchFamily="34" charset="0"/>
              <a:buChar char="•"/>
            </a:pPr>
            <a:r>
              <a:rPr lang="en-US" b="0" i="0" dirty="0">
                <a:solidFill>
                  <a:srgbClr val="000000"/>
                </a:solidFill>
                <a:effectLst/>
                <a:latin typeface="Garamond" panose="02020404030301010803" pitchFamily="18" charset="0"/>
              </a:rPr>
              <a:t>These vary from the humid tropical Western Ghats to the hot desert of Rajasthan, from cold desert of Ladakh and the icy mountain of Himalayas to the warm cost of peninsular India </a:t>
            </a:r>
          </a:p>
          <a:p>
            <a:pPr marL="285750" indent="-285750">
              <a:lnSpc>
                <a:spcPct val="150000"/>
              </a:lnSpc>
              <a:buFont typeface="Arial" panose="020B0604020202020204" pitchFamily="34" charset="0"/>
              <a:buChar char="•"/>
            </a:pPr>
            <a:r>
              <a:rPr lang="en-US" b="0" i="0" dirty="0">
                <a:solidFill>
                  <a:srgbClr val="000000"/>
                </a:solidFill>
                <a:effectLst/>
                <a:latin typeface="Garamond" panose="02020404030301010803" pitchFamily="18" charset="0"/>
              </a:rPr>
              <a:t>It includes </a:t>
            </a:r>
            <a:r>
              <a:rPr lang="en-US" b="1" i="0" dirty="0">
                <a:solidFill>
                  <a:srgbClr val="000000"/>
                </a:solidFill>
                <a:effectLst/>
                <a:latin typeface="Garamond" panose="02020404030301010803" pitchFamily="18" charset="0"/>
              </a:rPr>
              <a:t>ecosystem diversity is highest in the world</a:t>
            </a:r>
            <a:r>
              <a:rPr lang="en-US" b="0" i="0" dirty="0">
                <a:solidFill>
                  <a:srgbClr val="000000"/>
                </a:solidFill>
                <a:effectLst/>
                <a:latin typeface="Garamond" panose="02020404030301010803" pitchFamily="18" charset="0"/>
              </a:rPr>
              <a:t>, which represents forest, grassland, wetland, coastal and marine and the desert ecosystems. </a:t>
            </a:r>
          </a:p>
          <a:p>
            <a:endParaRPr lang="en-IN" dirty="0"/>
          </a:p>
        </p:txBody>
      </p:sp>
      <p:sp>
        <p:nvSpPr>
          <p:cNvPr id="11" name="TextBox 10">
            <a:extLst>
              <a:ext uri="{FF2B5EF4-FFF2-40B4-BE49-F238E27FC236}">
                <a16:creationId xmlns:a16="http://schemas.microsoft.com/office/drawing/2014/main" id="{8CDAA47A-7507-41B7-81C1-AB2892AB45C9}"/>
              </a:ext>
            </a:extLst>
          </p:cNvPr>
          <p:cNvSpPr txBox="1"/>
          <p:nvPr/>
        </p:nvSpPr>
        <p:spPr>
          <a:xfrm>
            <a:off x="1600199" y="6576520"/>
            <a:ext cx="6098344" cy="276999"/>
          </a:xfrm>
          <a:prstGeom prst="rect">
            <a:avLst/>
          </a:prstGeom>
          <a:noFill/>
        </p:spPr>
        <p:txBody>
          <a:bodyPr wrap="square">
            <a:spAutoFit/>
          </a:bodyPr>
          <a:lstStyle/>
          <a:p>
            <a:r>
              <a:rPr lang="en-IN" sz="1200" dirty="0">
                <a:solidFill>
                  <a:schemeClr val="accent5">
                    <a:lumMod val="50000"/>
                  </a:schemeClr>
                </a:solidFill>
                <a:latin typeface="Garamond" panose="02020404030301010803" pitchFamily="18" charset="0"/>
                <a:hlinkClick r:id="rId4">
                  <a:extLst>
                    <a:ext uri="{A12FA001-AC4F-418D-AE19-62706E023703}">
                      <ahyp:hlinkClr xmlns:ahyp="http://schemas.microsoft.com/office/drawing/2018/hyperlinkcolor" val="tx"/>
                    </a:ext>
                  </a:extLst>
                </a:hlinkClick>
              </a:rPr>
              <a:t>Ref: https://isebindia.com/09-12/10-11-3.html</a:t>
            </a:r>
            <a:endParaRPr lang="en-IN" sz="1200" dirty="0">
              <a:solidFill>
                <a:schemeClr val="accent5">
                  <a:lumMod val="50000"/>
                </a:schemeClr>
              </a:solidFill>
              <a:latin typeface="Garamond" panose="02020404030301010803" pitchFamily="18" charset="0"/>
            </a:endParaRPr>
          </a:p>
        </p:txBody>
      </p:sp>
    </p:spTree>
    <p:extLst>
      <p:ext uri="{BB962C8B-B14F-4D97-AF65-F5344CB8AC3E}">
        <p14:creationId xmlns:p14="http://schemas.microsoft.com/office/powerpoint/2010/main" val="4260512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9116CC-18B3-421E-8343-402D2D603748}"/>
              </a:ext>
            </a:extLst>
          </p:cNvPr>
          <p:cNvPicPr>
            <a:picLocks noChangeAspect="1"/>
          </p:cNvPicPr>
          <p:nvPr/>
        </p:nvPicPr>
        <p:blipFill>
          <a:blip r:embed="rId3"/>
          <a:stretch>
            <a:fillRect/>
          </a:stretch>
        </p:blipFill>
        <p:spPr>
          <a:xfrm>
            <a:off x="1726515" y="164341"/>
            <a:ext cx="6151393" cy="1256495"/>
          </a:xfrm>
          <a:prstGeom prst="rect">
            <a:avLst/>
          </a:prstGeom>
        </p:spPr>
      </p:pic>
      <p:pic>
        <p:nvPicPr>
          <p:cNvPr id="7" name="Picture 6">
            <a:extLst>
              <a:ext uri="{FF2B5EF4-FFF2-40B4-BE49-F238E27FC236}">
                <a16:creationId xmlns:a16="http://schemas.microsoft.com/office/drawing/2014/main" id="{7579E9FB-ADFD-44D0-8CA5-277A496EEA50}"/>
              </a:ext>
            </a:extLst>
          </p:cNvPr>
          <p:cNvPicPr>
            <a:picLocks noChangeAspect="1"/>
          </p:cNvPicPr>
          <p:nvPr/>
        </p:nvPicPr>
        <p:blipFill>
          <a:blip r:embed="rId4"/>
          <a:stretch>
            <a:fillRect/>
          </a:stretch>
        </p:blipFill>
        <p:spPr>
          <a:xfrm>
            <a:off x="1726514" y="1523999"/>
            <a:ext cx="6151393" cy="5272823"/>
          </a:xfrm>
          <a:prstGeom prst="rect">
            <a:avLst/>
          </a:prstGeom>
        </p:spPr>
      </p:pic>
      <p:sp>
        <p:nvSpPr>
          <p:cNvPr id="8" name="TextBox 7">
            <a:extLst>
              <a:ext uri="{FF2B5EF4-FFF2-40B4-BE49-F238E27FC236}">
                <a16:creationId xmlns:a16="http://schemas.microsoft.com/office/drawing/2014/main" id="{6C26BA7E-D6AC-4579-B429-3F2F37557B56}"/>
              </a:ext>
            </a:extLst>
          </p:cNvPr>
          <p:cNvSpPr txBox="1"/>
          <p:nvPr/>
        </p:nvSpPr>
        <p:spPr>
          <a:xfrm>
            <a:off x="8160432" y="358914"/>
            <a:ext cx="3881511" cy="707886"/>
          </a:xfrm>
          <a:prstGeom prst="rect">
            <a:avLst/>
          </a:prstGeom>
          <a:solidFill>
            <a:schemeClr val="accent1">
              <a:lumMod val="60000"/>
              <a:lumOff val="40000"/>
            </a:schemeClr>
          </a:solidFill>
          <a:ln>
            <a:solidFill>
              <a:schemeClr val="tx1"/>
            </a:solidFill>
          </a:ln>
        </p:spPr>
        <p:txBody>
          <a:bodyPr wrap="square">
            <a:spAutoFit/>
          </a:bodyPr>
          <a:lstStyle/>
          <a:p>
            <a:pPr algn="ctr" eaLnBrk="0" hangingPunct="0">
              <a:defRPr/>
            </a:pPr>
            <a:r>
              <a:rPr lang="en-US" sz="2000" dirty="0">
                <a:latin typeface="Garamond" panose="02020404030301010803" pitchFamily="18" charset="0"/>
              </a:rPr>
              <a:t>99.9% of all animals that once lived on Earth are now extinct !!!</a:t>
            </a:r>
          </a:p>
        </p:txBody>
      </p:sp>
      <p:sp>
        <p:nvSpPr>
          <p:cNvPr id="11" name="Content Placeholder 2">
            <a:extLst>
              <a:ext uri="{FF2B5EF4-FFF2-40B4-BE49-F238E27FC236}">
                <a16:creationId xmlns:a16="http://schemas.microsoft.com/office/drawing/2014/main" id="{62857D30-3A12-4852-8981-E648BD3CD5A6}"/>
              </a:ext>
            </a:extLst>
          </p:cNvPr>
          <p:cNvSpPr txBox="1">
            <a:spLocks/>
          </p:cNvSpPr>
          <p:nvPr/>
        </p:nvSpPr>
        <p:spPr>
          <a:xfrm>
            <a:off x="8160432" y="1377272"/>
            <a:ext cx="3881511" cy="1105298"/>
          </a:xfrm>
          <a:prstGeom prst="rect">
            <a:avLst/>
          </a:prstGeom>
          <a:solidFill>
            <a:schemeClr val="accent1">
              <a:lumMod val="60000"/>
              <a:lumOff val="40000"/>
            </a:schemeClr>
          </a:solidFill>
          <a:ln>
            <a:solidFill>
              <a:schemeClr val="tx1"/>
            </a:solid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ctr">
              <a:buFontTx/>
              <a:buNone/>
              <a:defRPr/>
            </a:pPr>
            <a:r>
              <a:rPr lang="en-US" sz="2000" dirty="0">
                <a:solidFill>
                  <a:schemeClr val="tx1"/>
                </a:solidFill>
                <a:latin typeface="Garamond" panose="02020404030301010803" pitchFamily="18" charset="0"/>
              </a:rPr>
              <a:t>It is predicted that we are losing 1% of existing species per decade i.e., 2 species per every hour !!!!!</a:t>
            </a:r>
          </a:p>
        </p:txBody>
      </p:sp>
      <p:sp>
        <p:nvSpPr>
          <p:cNvPr id="10" name="Content Placeholder 2">
            <a:extLst>
              <a:ext uri="{FF2B5EF4-FFF2-40B4-BE49-F238E27FC236}">
                <a16:creationId xmlns:a16="http://schemas.microsoft.com/office/drawing/2014/main" id="{B8B0AEBF-3901-4AFD-8FF9-78130E04B8F6}"/>
              </a:ext>
            </a:extLst>
          </p:cNvPr>
          <p:cNvSpPr txBox="1">
            <a:spLocks/>
          </p:cNvSpPr>
          <p:nvPr/>
        </p:nvSpPr>
        <p:spPr>
          <a:xfrm>
            <a:off x="8160431" y="2766042"/>
            <a:ext cx="3881511" cy="1609389"/>
          </a:xfrm>
          <a:prstGeom prst="rect">
            <a:avLst/>
          </a:prstGeom>
          <a:solidFill>
            <a:schemeClr val="accent1">
              <a:lumMod val="60000"/>
              <a:lumOff val="40000"/>
            </a:schemeClr>
          </a:solidFill>
          <a:ln>
            <a:solidFill>
              <a:schemeClr val="tx1"/>
            </a:solidFill>
          </a:ln>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ctr">
              <a:buNone/>
              <a:defRPr/>
            </a:pPr>
            <a:r>
              <a:rPr lang="en-US" altLang="en-US" sz="2200" dirty="0">
                <a:solidFill>
                  <a:schemeClr val="tx1"/>
                </a:solidFill>
                <a:latin typeface="Garamond" panose="02020404030301010803" pitchFamily="18" charset="0"/>
                <a:cs typeface="Times New Roman" panose="02020603050405020304" pitchFamily="18" charset="0"/>
              </a:rPr>
              <a:t>Indian Cheetah, lesser Indian Rhino, Pink-headed duck, forest Owlet and Himalayan Mountain Quail are reported to have become extinct.</a:t>
            </a:r>
            <a:endParaRPr lang="en-IN" altLang="en-US" sz="2200" dirty="0">
              <a:solidFill>
                <a:schemeClr val="tx1"/>
              </a:solidFill>
              <a:latin typeface="Garamond" panose="02020404030301010803" pitchFamily="18" charset="0"/>
              <a:cs typeface="Times New Roman" panose="02020603050405020304" pitchFamily="18" charset="0"/>
            </a:endParaRPr>
          </a:p>
          <a:p>
            <a:pPr algn="ctr">
              <a:buFontTx/>
              <a:buNone/>
              <a:defRPr/>
            </a:pPr>
            <a:endParaRPr lang="en-US" sz="2000" dirty="0">
              <a:solidFill>
                <a:schemeClr val="tx1"/>
              </a:solidFill>
              <a:latin typeface="Garamond" panose="02020404030301010803" pitchFamily="18" charset="0"/>
            </a:endParaRPr>
          </a:p>
        </p:txBody>
      </p:sp>
      <p:sp>
        <p:nvSpPr>
          <p:cNvPr id="13" name="Content Placeholder 2">
            <a:extLst>
              <a:ext uri="{FF2B5EF4-FFF2-40B4-BE49-F238E27FC236}">
                <a16:creationId xmlns:a16="http://schemas.microsoft.com/office/drawing/2014/main" id="{98C6631B-7578-4240-97A2-BB7E2377F951}"/>
              </a:ext>
            </a:extLst>
          </p:cNvPr>
          <p:cNvSpPr txBox="1">
            <a:spLocks/>
          </p:cNvSpPr>
          <p:nvPr/>
        </p:nvSpPr>
        <p:spPr>
          <a:xfrm>
            <a:off x="8160431" y="4658903"/>
            <a:ext cx="3881511" cy="1840183"/>
          </a:xfrm>
          <a:prstGeom prst="rect">
            <a:avLst/>
          </a:prstGeom>
          <a:solidFill>
            <a:schemeClr val="accent1">
              <a:lumMod val="60000"/>
              <a:lumOff val="40000"/>
            </a:schemeClr>
          </a:solidFill>
          <a:ln>
            <a:solidFill>
              <a:schemeClr val="tx1"/>
            </a:solidFill>
          </a:ln>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ctr">
              <a:buFontTx/>
              <a:buNone/>
              <a:defRPr/>
            </a:pPr>
            <a:r>
              <a:rPr lang="en-US" b="0" i="1" dirty="0">
                <a:solidFill>
                  <a:srgbClr val="000000"/>
                </a:solidFill>
                <a:effectLst/>
                <a:latin typeface="Garamond" panose="02020404030301010803" pitchFamily="18" charset="0"/>
              </a:rPr>
              <a:t>Extinction is the most irreversible and tragic of all environmental calamities. With each plant and animal species that disappears, a precious part of creation is callously erased</a:t>
            </a:r>
            <a:r>
              <a:rPr lang="en-US" b="0" i="0" dirty="0">
                <a:solidFill>
                  <a:srgbClr val="000000"/>
                </a:solidFill>
                <a:effectLst/>
                <a:latin typeface="Garamond" panose="02020404030301010803" pitchFamily="18" charset="0"/>
              </a:rPr>
              <a:t>.” -Michael Soule (2004), noted American conservation biologist</a:t>
            </a:r>
            <a:endParaRPr lang="en-US" dirty="0">
              <a:solidFill>
                <a:schemeClr val="tx1"/>
              </a:solidFill>
              <a:latin typeface="Garamond" panose="02020404030301010803" pitchFamily="18" charset="0"/>
            </a:endParaRPr>
          </a:p>
        </p:txBody>
      </p:sp>
    </p:spTree>
    <p:extLst>
      <p:ext uri="{BB962C8B-B14F-4D97-AF65-F5344CB8AC3E}">
        <p14:creationId xmlns:p14="http://schemas.microsoft.com/office/powerpoint/2010/main" val="3687190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FC1E9-D542-4E30-B001-A4A8257DFAFB}"/>
              </a:ext>
            </a:extLst>
          </p:cNvPr>
          <p:cNvSpPr>
            <a:spLocks noGrp="1"/>
          </p:cNvSpPr>
          <p:nvPr>
            <p:ph type="title"/>
          </p:nvPr>
        </p:nvSpPr>
        <p:spPr>
          <a:xfrm>
            <a:off x="1702192" y="624110"/>
            <a:ext cx="4557932" cy="881133"/>
          </a:xfrm>
        </p:spPr>
        <p:txBody>
          <a:bodyPr>
            <a:normAutofit fontScale="90000"/>
          </a:bodyPr>
          <a:lstStyle/>
          <a:p>
            <a:r>
              <a:rPr lang="en-US" b="1" dirty="0">
                <a:solidFill>
                  <a:srgbClr val="333333"/>
                </a:solidFill>
                <a:latin typeface="Garamond" panose="02020404030301010803" pitchFamily="18" charset="0"/>
              </a:rPr>
              <a:t>Why We Protect Them</a:t>
            </a:r>
            <a:br>
              <a:rPr lang="en-US" dirty="0">
                <a:solidFill>
                  <a:srgbClr val="333333"/>
                </a:solidFill>
                <a:latin typeface="Patua One"/>
              </a:rPr>
            </a:br>
            <a:endParaRPr lang="en-IN" dirty="0"/>
          </a:p>
        </p:txBody>
      </p:sp>
      <p:pic>
        <p:nvPicPr>
          <p:cNvPr id="1028" name="Picture 4" descr="Endangered Animals Classification Poster Teaching Resources – Teach Starter">
            <a:extLst>
              <a:ext uri="{FF2B5EF4-FFF2-40B4-BE49-F238E27FC236}">
                <a16:creationId xmlns:a16="http://schemas.microsoft.com/office/drawing/2014/main" id="{A8D6FE58-8712-4A36-A0DE-E4E27F584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6732" y="0"/>
            <a:ext cx="580526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7C91A9-550A-4AB3-B987-B839A6C955A5}"/>
              </a:ext>
            </a:extLst>
          </p:cNvPr>
          <p:cNvSpPr txBox="1"/>
          <p:nvPr/>
        </p:nvSpPr>
        <p:spPr>
          <a:xfrm>
            <a:off x="1104315" y="1635596"/>
            <a:ext cx="4860387" cy="4093428"/>
          </a:xfrm>
          <a:prstGeom prst="rect">
            <a:avLst/>
          </a:prstGeom>
          <a:noFill/>
        </p:spPr>
        <p:txBody>
          <a:bodyPr wrap="square">
            <a:spAutoFit/>
          </a:bodyPr>
          <a:lstStyle/>
          <a:p>
            <a:pPr algn="just"/>
            <a:r>
              <a:rPr lang="en-US" sz="2000" b="0" i="0" dirty="0">
                <a:solidFill>
                  <a:srgbClr val="272B2D"/>
                </a:solidFill>
                <a:effectLst/>
                <a:latin typeface="Garamond" panose="02020404030301010803" pitchFamily="18" charset="0"/>
              </a:rPr>
              <a:t>The Endangered Species Act (ESA) is very important because it saves our native </a:t>
            </a:r>
            <a:r>
              <a:rPr lang="en-US" sz="2000" b="0" i="0" u="none" strike="noStrike" dirty="0">
                <a:solidFill>
                  <a:srgbClr val="AD7C1D"/>
                </a:solidFill>
                <a:effectLst/>
                <a:latin typeface="Garamond" panose="02020404030301010803" pitchFamily="18" charset="0"/>
              </a:rPr>
              <a:t>fish</a:t>
            </a:r>
            <a:r>
              <a:rPr lang="en-US" sz="2000" b="0" i="0" dirty="0">
                <a:solidFill>
                  <a:srgbClr val="272B2D"/>
                </a:solidFill>
                <a:effectLst/>
                <a:latin typeface="Garamond" panose="02020404030301010803" pitchFamily="18" charset="0"/>
              </a:rPr>
              <a:t>, </a:t>
            </a:r>
            <a:r>
              <a:rPr lang="en-US" sz="2000" b="0" i="0" u="none" strike="noStrike" dirty="0">
                <a:solidFill>
                  <a:srgbClr val="AD7C1D"/>
                </a:solidFill>
                <a:effectLst/>
                <a:latin typeface="Garamond" panose="02020404030301010803" pitchFamily="18" charset="0"/>
              </a:rPr>
              <a:t>plants</a:t>
            </a:r>
            <a:r>
              <a:rPr lang="en-US" sz="2000" b="0" i="0" dirty="0">
                <a:solidFill>
                  <a:srgbClr val="272B2D"/>
                </a:solidFill>
                <a:effectLst/>
                <a:latin typeface="Garamond" panose="02020404030301010803" pitchFamily="18" charset="0"/>
              </a:rPr>
              <a:t>, and other wildlife from going extinct. Once gone, they're gone forever, and there's no going back. Losing even a single species can have disastrous impacts on the rest of the ecosystem, because the effects will be felt throughout the food chain. From providing cures to deadly diseases to maintaining natural ecosystems and improving overall quality of life, the benefits of preserving threatened and endangered species are invaluable.</a:t>
            </a:r>
          </a:p>
        </p:txBody>
      </p:sp>
      <p:sp>
        <p:nvSpPr>
          <p:cNvPr id="10" name="TextBox 9">
            <a:extLst>
              <a:ext uri="{FF2B5EF4-FFF2-40B4-BE49-F238E27FC236}">
                <a16:creationId xmlns:a16="http://schemas.microsoft.com/office/drawing/2014/main" id="{4277E6A8-9936-484E-8E03-EC686F4352D0}"/>
              </a:ext>
            </a:extLst>
          </p:cNvPr>
          <p:cNvSpPr txBox="1"/>
          <p:nvPr/>
        </p:nvSpPr>
        <p:spPr>
          <a:xfrm>
            <a:off x="77373" y="6396335"/>
            <a:ext cx="6309359" cy="461665"/>
          </a:xfrm>
          <a:prstGeom prst="rect">
            <a:avLst/>
          </a:prstGeom>
          <a:noFill/>
        </p:spPr>
        <p:txBody>
          <a:bodyPr wrap="square">
            <a:spAutoFit/>
          </a:bodyPr>
          <a:lstStyle/>
          <a:p>
            <a:r>
              <a:rPr lang="en-IN" sz="1200" dirty="0">
                <a:latin typeface="Garamond" panose="02020404030301010803" pitchFamily="18" charset="0"/>
                <a:hlinkClick r:id="rId3">
                  <a:extLst>
                    <a:ext uri="{A12FA001-AC4F-418D-AE19-62706E023703}">
                      <ahyp:hlinkClr xmlns:ahyp="http://schemas.microsoft.com/office/drawing/2018/hyperlinkcolor" val="tx"/>
                    </a:ext>
                  </a:extLst>
                </a:hlinkClick>
              </a:rPr>
              <a:t>Ref: https://www.nwf.org/Educational-Resources/Wildlife-Guide/Understanding-Conservation/Endangered-Species</a:t>
            </a:r>
            <a:endParaRPr lang="en-IN" sz="1200" dirty="0">
              <a:latin typeface="Garamond" panose="02020404030301010803" pitchFamily="18" charset="0"/>
            </a:endParaRPr>
          </a:p>
        </p:txBody>
      </p:sp>
    </p:spTree>
    <p:extLst>
      <p:ext uri="{BB962C8B-B14F-4D97-AF65-F5344CB8AC3E}">
        <p14:creationId xmlns:p14="http://schemas.microsoft.com/office/powerpoint/2010/main" val="1766714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97D5B6-0000-4491-977A-6290E4CAE716}"/>
              </a:ext>
            </a:extLst>
          </p:cNvPr>
          <p:cNvSpPr>
            <a:spLocks noGrp="1"/>
          </p:cNvSpPr>
          <p:nvPr>
            <p:ph idx="1"/>
          </p:nvPr>
        </p:nvSpPr>
        <p:spPr>
          <a:xfrm>
            <a:off x="1008845" y="1195175"/>
            <a:ext cx="5912460" cy="5662825"/>
          </a:xfrm>
        </p:spPr>
        <p:txBody>
          <a:bodyPr>
            <a:normAutofit/>
          </a:bodyPr>
          <a:lstStyle/>
          <a:p>
            <a:pPr algn="l"/>
            <a:r>
              <a:rPr lang="en-US" sz="2000" b="1" i="0" dirty="0">
                <a:solidFill>
                  <a:srgbClr val="272B2D"/>
                </a:solidFill>
                <a:effectLst/>
                <a:latin typeface="Garamond" panose="02020404030301010803" pitchFamily="18" charset="0"/>
              </a:rPr>
              <a:t>When deciding whether a species should be added to the Endangered Species List, the following criteria are evaluated:</a:t>
            </a:r>
          </a:p>
          <a:p>
            <a:pPr marL="0" indent="0" algn="l">
              <a:buNone/>
            </a:pPr>
            <a:endParaRPr lang="en-US" sz="2000" b="1" i="0" dirty="0">
              <a:solidFill>
                <a:srgbClr val="272B2D"/>
              </a:solidFill>
              <a:effectLst/>
              <a:latin typeface="Garamond" panose="02020404030301010803" pitchFamily="18" charset="0"/>
            </a:endParaRPr>
          </a:p>
          <a:p>
            <a:pPr algn="l">
              <a:buFont typeface="Arial" panose="020B0604020202020204" pitchFamily="34" charset="0"/>
              <a:buChar char="•"/>
            </a:pPr>
            <a:r>
              <a:rPr lang="en-US" sz="2000" b="0" i="0" dirty="0">
                <a:solidFill>
                  <a:srgbClr val="272B2D"/>
                </a:solidFill>
                <a:effectLst/>
                <a:latin typeface="Garamond" panose="02020404030301010803" pitchFamily="18" charset="0"/>
              </a:rPr>
              <a:t>Has a large percentage of the species' vital habitat been degraded or destroyed?</a:t>
            </a:r>
          </a:p>
          <a:p>
            <a:pPr algn="l">
              <a:buFont typeface="Arial" panose="020B0604020202020204" pitchFamily="34" charset="0"/>
              <a:buChar char="•"/>
            </a:pPr>
            <a:r>
              <a:rPr lang="en-US" sz="2000" b="0" i="0" dirty="0">
                <a:solidFill>
                  <a:srgbClr val="272B2D"/>
                </a:solidFill>
                <a:effectLst/>
                <a:latin typeface="Garamond" panose="02020404030301010803" pitchFamily="18" charset="0"/>
              </a:rPr>
              <a:t>Has the species been </a:t>
            </a:r>
            <a:r>
              <a:rPr lang="en-US" sz="2000" b="0" i="0" u="none" strike="noStrike" dirty="0">
                <a:solidFill>
                  <a:srgbClr val="AD7C1D"/>
                </a:solidFill>
                <a:effectLst/>
                <a:latin typeface="Garamond" panose="02020404030301010803" pitchFamily="18" charset="0"/>
              </a:rPr>
              <a:t>over-consumed</a:t>
            </a:r>
            <a:r>
              <a:rPr lang="en-US" sz="2000" b="0" i="0" dirty="0">
                <a:solidFill>
                  <a:srgbClr val="272B2D"/>
                </a:solidFill>
                <a:effectLst/>
                <a:latin typeface="Garamond" panose="02020404030301010803" pitchFamily="18" charset="0"/>
              </a:rPr>
              <a:t> by commercial, recreational, scientific or educational uses?</a:t>
            </a:r>
          </a:p>
          <a:p>
            <a:pPr algn="l">
              <a:buFont typeface="Arial" panose="020B0604020202020204" pitchFamily="34" charset="0"/>
              <a:buChar char="•"/>
            </a:pPr>
            <a:r>
              <a:rPr lang="en-US" sz="2000" b="0" i="0" dirty="0">
                <a:solidFill>
                  <a:srgbClr val="272B2D"/>
                </a:solidFill>
                <a:effectLst/>
                <a:latin typeface="Garamond" panose="02020404030301010803" pitchFamily="18" charset="0"/>
              </a:rPr>
              <a:t>Is the species threatened by </a:t>
            </a:r>
            <a:r>
              <a:rPr lang="en-US" sz="2000" b="0" i="0" u="none" strike="noStrike" dirty="0">
                <a:solidFill>
                  <a:srgbClr val="AD7C1D"/>
                </a:solidFill>
                <a:effectLst/>
                <a:latin typeface="Garamond" panose="02020404030301010803" pitchFamily="18" charset="0"/>
              </a:rPr>
              <a:t>disease</a:t>
            </a:r>
            <a:r>
              <a:rPr lang="en-US" sz="2000" b="0" i="0" dirty="0">
                <a:solidFill>
                  <a:srgbClr val="272B2D"/>
                </a:solidFill>
                <a:effectLst/>
                <a:latin typeface="Garamond" panose="02020404030301010803" pitchFamily="18" charset="0"/>
              </a:rPr>
              <a:t> or predation?</a:t>
            </a:r>
          </a:p>
          <a:p>
            <a:pPr algn="l">
              <a:buFont typeface="Arial" panose="020B0604020202020204" pitchFamily="34" charset="0"/>
              <a:buChar char="•"/>
            </a:pPr>
            <a:r>
              <a:rPr lang="en-US" sz="2000" b="0" i="0" dirty="0">
                <a:solidFill>
                  <a:srgbClr val="272B2D"/>
                </a:solidFill>
                <a:effectLst/>
                <a:latin typeface="Garamond" panose="02020404030301010803" pitchFamily="18" charset="0"/>
              </a:rPr>
              <a:t>Do current regulations or legislation inadequately protect the species?</a:t>
            </a:r>
          </a:p>
          <a:p>
            <a:pPr algn="l">
              <a:buFont typeface="Arial" panose="020B0604020202020204" pitchFamily="34" charset="0"/>
              <a:buChar char="•"/>
            </a:pPr>
            <a:r>
              <a:rPr lang="en-US" sz="2000" b="0" i="0" dirty="0">
                <a:solidFill>
                  <a:srgbClr val="272B2D"/>
                </a:solidFill>
                <a:effectLst/>
                <a:latin typeface="Garamond" panose="02020404030301010803" pitchFamily="18" charset="0"/>
              </a:rPr>
              <a:t>Are there other man-made factors threatening the long-term survival of the species?</a:t>
            </a:r>
          </a:p>
          <a:p>
            <a:endParaRPr lang="en-IN" dirty="0"/>
          </a:p>
        </p:txBody>
      </p:sp>
      <p:pic>
        <p:nvPicPr>
          <p:cNvPr id="4" name="Picture 2">
            <a:extLst>
              <a:ext uri="{FF2B5EF4-FFF2-40B4-BE49-F238E27FC236}">
                <a16:creationId xmlns:a16="http://schemas.microsoft.com/office/drawing/2014/main" id="{784E06DE-9E45-422D-9AC7-EF6230BD8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1305" y="1195175"/>
            <a:ext cx="4880073" cy="35878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69E8DFE-E180-48AA-9D40-8511EB08764C}"/>
              </a:ext>
            </a:extLst>
          </p:cNvPr>
          <p:cNvSpPr txBox="1"/>
          <p:nvPr/>
        </p:nvSpPr>
        <p:spPr>
          <a:xfrm>
            <a:off x="1843624" y="199404"/>
            <a:ext cx="6098344" cy="584775"/>
          </a:xfrm>
          <a:prstGeom prst="rect">
            <a:avLst/>
          </a:prstGeom>
          <a:noFill/>
        </p:spPr>
        <p:txBody>
          <a:bodyPr wrap="square">
            <a:spAutoFit/>
          </a:bodyPr>
          <a:lstStyle/>
          <a:p>
            <a:pPr algn="ctr"/>
            <a:r>
              <a:rPr lang="en-US" sz="3200" b="1" i="0" u="sng" dirty="0">
                <a:solidFill>
                  <a:srgbClr val="333333"/>
                </a:solidFill>
                <a:effectLst/>
                <a:latin typeface="Garamond" panose="02020404030301010803" pitchFamily="18" charset="0"/>
              </a:rPr>
              <a:t>How a Species Gets Listed</a:t>
            </a:r>
          </a:p>
        </p:txBody>
      </p:sp>
      <p:sp>
        <p:nvSpPr>
          <p:cNvPr id="8" name="TextBox 7">
            <a:extLst>
              <a:ext uri="{FF2B5EF4-FFF2-40B4-BE49-F238E27FC236}">
                <a16:creationId xmlns:a16="http://schemas.microsoft.com/office/drawing/2014/main" id="{1787622D-CA74-4611-A6BC-BA5A3177619C}"/>
              </a:ext>
            </a:extLst>
          </p:cNvPr>
          <p:cNvSpPr txBox="1"/>
          <p:nvPr/>
        </p:nvSpPr>
        <p:spPr>
          <a:xfrm>
            <a:off x="1737361" y="6520096"/>
            <a:ext cx="12114627" cy="276999"/>
          </a:xfrm>
          <a:prstGeom prst="rect">
            <a:avLst/>
          </a:prstGeom>
          <a:noFill/>
        </p:spPr>
        <p:txBody>
          <a:bodyPr wrap="square">
            <a:spAutoFit/>
          </a:bodyPr>
          <a:lstStyle/>
          <a:p>
            <a:r>
              <a:rPr lang="en-IN" sz="1200" dirty="0">
                <a:latin typeface="Garamond" panose="02020404030301010803" pitchFamily="18" charset="0"/>
                <a:hlinkClick r:id="rId3">
                  <a:extLst>
                    <a:ext uri="{A12FA001-AC4F-418D-AE19-62706E023703}">
                      <ahyp:hlinkClr xmlns:ahyp="http://schemas.microsoft.com/office/drawing/2018/hyperlinkcolor" val="tx"/>
                    </a:ext>
                  </a:extLst>
                </a:hlinkClick>
              </a:rPr>
              <a:t>Ref: https://www.nwf.org/Educational-Resources/Wildlife-Guide/Understanding-Conservation/Endangered-Species</a:t>
            </a:r>
            <a:endParaRPr lang="en-IN" sz="1200" dirty="0">
              <a:latin typeface="Garamond" panose="02020404030301010803" pitchFamily="18" charset="0"/>
            </a:endParaRPr>
          </a:p>
        </p:txBody>
      </p:sp>
    </p:spTree>
    <p:extLst>
      <p:ext uri="{BB962C8B-B14F-4D97-AF65-F5344CB8AC3E}">
        <p14:creationId xmlns:p14="http://schemas.microsoft.com/office/powerpoint/2010/main" val="2155174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a:extLst>
              <a:ext uri="{FF2B5EF4-FFF2-40B4-BE49-F238E27FC236}">
                <a16:creationId xmlns:a16="http://schemas.microsoft.com/office/drawing/2014/main" id="{A850F02C-081E-4858-9306-5E564B63A4BE}"/>
              </a:ext>
            </a:extLst>
          </p:cNvPr>
          <p:cNvSpPr>
            <a:spLocks noGrp="1"/>
          </p:cNvSpPr>
          <p:nvPr>
            <p:ph idx="4294967295"/>
          </p:nvPr>
        </p:nvSpPr>
        <p:spPr>
          <a:xfrm>
            <a:off x="1631852" y="304800"/>
            <a:ext cx="9931791" cy="6553200"/>
          </a:xfrm>
        </p:spPr>
        <p:txBody>
          <a:bodyPr>
            <a:normAutofit lnSpcReduction="10000"/>
          </a:bodyPr>
          <a:lstStyle/>
          <a:p>
            <a:pPr algn="just" eaLnBrk="1" hangingPunct="1">
              <a:buFont typeface="Wingdings" panose="05000000000000000000" pitchFamily="2" charset="2"/>
              <a:buChar char="v"/>
              <a:defRPr/>
            </a:pPr>
            <a:r>
              <a:rPr lang="en-US" sz="2000" b="1" dirty="0">
                <a:solidFill>
                  <a:srgbClr val="003366"/>
                </a:solidFill>
                <a:latin typeface="Garamond" panose="02020404030301010803" pitchFamily="18" charset="0"/>
                <a:cs typeface="Times New Roman" pitchFamily="18" charset="0"/>
              </a:rPr>
              <a:t>Endangered species</a:t>
            </a:r>
            <a:r>
              <a:rPr lang="en-US" sz="2000" b="1" dirty="0">
                <a:solidFill>
                  <a:srgbClr val="FF0000"/>
                </a:solidFill>
                <a:latin typeface="Garamond" panose="02020404030301010803" pitchFamily="18" charset="0"/>
                <a:cs typeface="Times New Roman" pitchFamily="18" charset="0"/>
              </a:rPr>
              <a:t> </a:t>
            </a:r>
            <a:r>
              <a:rPr lang="en-US" sz="2000" dirty="0">
                <a:latin typeface="Garamond" panose="02020404030301010803" pitchFamily="18" charset="0"/>
                <a:cs typeface="Times New Roman" pitchFamily="18" charset="0"/>
              </a:rPr>
              <a:t>Those which are in danger of extinction and whose survival is unlikely if causal factors (like </a:t>
            </a:r>
            <a:r>
              <a:rPr lang="en-US" sz="2000" dirty="0">
                <a:latin typeface="Garamond" panose="02020404030301010803" pitchFamily="18" charset="0"/>
              </a:rPr>
              <a:t>few numbers, changing environmental or predation parameters) </a:t>
            </a:r>
            <a:r>
              <a:rPr lang="en-US" sz="2000" dirty="0">
                <a:latin typeface="Garamond" panose="02020404030301010803" pitchFamily="18" charset="0"/>
                <a:cs typeface="Times New Roman" pitchFamily="18" charset="0"/>
              </a:rPr>
              <a:t>continue operation. </a:t>
            </a:r>
            <a:r>
              <a:rPr lang="en-US" sz="2000" dirty="0" err="1">
                <a:latin typeface="Garamond" panose="02020404030301010803" pitchFamily="18" charset="0"/>
                <a:cs typeface="Times New Roman" pitchFamily="18" charset="0"/>
              </a:rPr>
              <a:t>Eg</a:t>
            </a:r>
            <a:r>
              <a:rPr lang="en-US" sz="2000" dirty="0">
                <a:latin typeface="Garamond" panose="02020404030301010803" pitchFamily="18" charset="0"/>
                <a:cs typeface="Times New Roman" pitchFamily="18" charset="0"/>
              </a:rPr>
              <a:t>. </a:t>
            </a:r>
            <a:r>
              <a:rPr lang="en-US" sz="2000" i="1" dirty="0">
                <a:latin typeface="Garamond" panose="02020404030301010803" pitchFamily="18" charset="0"/>
                <a:cs typeface="Times New Roman" pitchFamily="18" charset="0"/>
              </a:rPr>
              <a:t>Nepenthes</a:t>
            </a:r>
            <a:r>
              <a:rPr lang="en-US" sz="2000" dirty="0">
                <a:latin typeface="Garamond" panose="02020404030301010803" pitchFamily="18" charset="0"/>
                <a:cs typeface="Times New Roman" pitchFamily="18" charset="0"/>
              </a:rPr>
              <a:t> sp., </a:t>
            </a:r>
            <a:r>
              <a:rPr lang="en-US" sz="2000" i="1" dirty="0">
                <a:latin typeface="Garamond" panose="02020404030301010803" pitchFamily="18" charset="0"/>
                <a:cs typeface="Times New Roman" pitchFamily="18" charset="0"/>
              </a:rPr>
              <a:t>Vanda</a:t>
            </a:r>
            <a:r>
              <a:rPr lang="en-US" sz="2000" dirty="0">
                <a:latin typeface="Garamond" panose="02020404030301010803" pitchFamily="18" charset="0"/>
                <a:cs typeface="Times New Roman" pitchFamily="18" charset="0"/>
              </a:rPr>
              <a:t> sp., </a:t>
            </a:r>
            <a:r>
              <a:rPr lang="en-US" sz="2000" i="1" dirty="0">
                <a:latin typeface="Garamond" panose="02020404030301010803" pitchFamily="18" charset="0"/>
                <a:cs typeface="Times New Roman" pitchFamily="18" charset="0"/>
              </a:rPr>
              <a:t>Cycas</a:t>
            </a:r>
            <a:r>
              <a:rPr lang="en-US" sz="2000" dirty="0">
                <a:latin typeface="Garamond" panose="02020404030301010803" pitchFamily="18" charset="0"/>
                <a:cs typeface="Times New Roman" pitchFamily="18" charset="0"/>
              </a:rPr>
              <a:t> sp.</a:t>
            </a:r>
          </a:p>
          <a:p>
            <a:pPr algn="just" eaLnBrk="1" hangingPunct="1">
              <a:buFont typeface="Wingdings" panose="05000000000000000000" pitchFamily="2" charset="2"/>
              <a:buChar char="v"/>
              <a:defRPr/>
            </a:pPr>
            <a:endParaRPr lang="en-US" sz="2000" dirty="0">
              <a:latin typeface="Garamond" panose="02020404030301010803" pitchFamily="18" charset="0"/>
              <a:cs typeface="Times New Roman" pitchFamily="18" charset="0"/>
            </a:endParaRPr>
          </a:p>
          <a:p>
            <a:pPr algn="just" eaLnBrk="1" hangingPunct="1">
              <a:buFont typeface="Wingdings" panose="05000000000000000000" pitchFamily="2" charset="2"/>
              <a:buChar char="v"/>
              <a:defRPr/>
            </a:pPr>
            <a:r>
              <a:rPr lang="en-US" sz="2000" b="1" dirty="0">
                <a:solidFill>
                  <a:srgbClr val="003366"/>
                </a:solidFill>
                <a:latin typeface="Garamond" panose="02020404030301010803" pitchFamily="18" charset="0"/>
                <a:cs typeface="Times New Roman" pitchFamily="18" charset="0"/>
              </a:rPr>
              <a:t>Vulnerable category</a:t>
            </a:r>
            <a:r>
              <a:rPr lang="en-US" sz="2000" dirty="0">
                <a:solidFill>
                  <a:srgbClr val="003366"/>
                </a:solidFill>
                <a:latin typeface="Garamond" panose="02020404030301010803" pitchFamily="18" charset="0"/>
                <a:cs typeface="Times New Roman" pitchFamily="18" charset="0"/>
              </a:rPr>
              <a:t> </a:t>
            </a:r>
            <a:r>
              <a:rPr lang="en-US" sz="2000" dirty="0">
                <a:latin typeface="Garamond" panose="02020404030301010803" pitchFamily="18" charset="0"/>
                <a:cs typeface="Times New Roman" pitchFamily="18" charset="0"/>
              </a:rPr>
              <a:t>Those which are likely to move into endangered category in near future if causal factors continue operation. </a:t>
            </a:r>
            <a:r>
              <a:rPr lang="en-US" sz="2000" dirty="0" err="1">
                <a:latin typeface="Garamond" panose="02020404030301010803" pitchFamily="18" charset="0"/>
                <a:cs typeface="Times New Roman" pitchFamily="18" charset="0"/>
              </a:rPr>
              <a:t>Eg</a:t>
            </a:r>
            <a:r>
              <a:rPr lang="en-US" sz="2000" dirty="0">
                <a:latin typeface="Garamond" panose="02020404030301010803" pitchFamily="18" charset="0"/>
                <a:cs typeface="Times New Roman" pitchFamily="18" charset="0"/>
              </a:rPr>
              <a:t>. </a:t>
            </a:r>
            <a:r>
              <a:rPr lang="en-US" sz="2000" i="1" dirty="0">
                <a:latin typeface="Garamond" panose="02020404030301010803" pitchFamily="18" charset="0"/>
                <a:cs typeface="Times New Roman" pitchFamily="18" charset="0"/>
              </a:rPr>
              <a:t>Podophyllum</a:t>
            </a:r>
            <a:r>
              <a:rPr lang="en-US" sz="2000" dirty="0">
                <a:latin typeface="Garamond" panose="02020404030301010803" pitchFamily="18" charset="0"/>
                <a:cs typeface="Times New Roman" pitchFamily="18" charset="0"/>
              </a:rPr>
              <a:t> sp., </a:t>
            </a:r>
            <a:r>
              <a:rPr lang="en-US" sz="2000" i="1" dirty="0">
                <a:latin typeface="Garamond" panose="02020404030301010803" pitchFamily="18" charset="0"/>
                <a:cs typeface="Times New Roman" pitchFamily="18" charset="0"/>
              </a:rPr>
              <a:t>Taxus</a:t>
            </a:r>
            <a:r>
              <a:rPr lang="en-US" sz="2000" dirty="0">
                <a:latin typeface="Garamond" panose="02020404030301010803" pitchFamily="18" charset="0"/>
                <a:cs typeface="Times New Roman" pitchFamily="18" charset="0"/>
              </a:rPr>
              <a:t> sp., </a:t>
            </a:r>
            <a:r>
              <a:rPr lang="en-US" sz="2000" dirty="0">
                <a:latin typeface="Garamond" panose="02020404030301010803" pitchFamily="18" charset="0"/>
              </a:rPr>
              <a:t>Cheetah, Komodo dragon</a:t>
            </a:r>
          </a:p>
          <a:p>
            <a:pPr algn="just" eaLnBrk="1" hangingPunct="1">
              <a:buFont typeface="Wingdings" panose="05000000000000000000" pitchFamily="2" charset="2"/>
              <a:buChar char="v"/>
              <a:defRPr/>
            </a:pPr>
            <a:endParaRPr lang="en-US" sz="2000" dirty="0">
              <a:latin typeface="Garamond" panose="02020404030301010803" pitchFamily="18" charset="0"/>
            </a:endParaRPr>
          </a:p>
          <a:p>
            <a:pPr marL="342900" lvl="1" indent="-342900" algn="just">
              <a:buFont typeface="Wingdings" panose="05000000000000000000" pitchFamily="2" charset="2"/>
              <a:buChar char="v"/>
              <a:defRPr/>
            </a:pPr>
            <a:r>
              <a:rPr lang="en-US" sz="2000" dirty="0">
                <a:solidFill>
                  <a:schemeClr val="accent2"/>
                </a:solidFill>
                <a:latin typeface="Garamond" panose="02020404030301010803" pitchFamily="18" charset="0"/>
              </a:rPr>
              <a:t>Critically endangered/ Threatened </a:t>
            </a:r>
            <a:r>
              <a:rPr lang="en-US" sz="2000" dirty="0">
                <a:solidFill>
                  <a:srgbClr val="3333CC"/>
                </a:solidFill>
                <a:latin typeface="Garamond" panose="02020404030301010803" pitchFamily="18" charset="0"/>
              </a:rPr>
              <a:t>F</a:t>
            </a:r>
            <a:r>
              <a:rPr lang="en-US" sz="2000" dirty="0">
                <a:latin typeface="Garamond" panose="02020404030301010803" pitchFamily="18" charset="0"/>
              </a:rPr>
              <a:t>aces an extremely high risk of extinction in the immediate future (e.g. </a:t>
            </a:r>
            <a:r>
              <a:rPr lang="en-US" sz="2000" dirty="0" err="1">
                <a:latin typeface="Garamond" panose="02020404030301010803" pitchFamily="18" charset="0"/>
              </a:rPr>
              <a:t>Gharial</a:t>
            </a:r>
            <a:r>
              <a:rPr lang="en-US" sz="2000" dirty="0">
                <a:latin typeface="Garamond" panose="02020404030301010803" pitchFamily="18" charset="0"/>
              </a:rPr>
              <a:t>)</a:t>
            </a:r>
          </a:p>
          <a:p>
            <a:pPr algn="just" eaLnBrk="1" hangingPunct="1">
              <a:buFont typeface="Wingdings" panose="05000000000000000000" pitchFamily="2" charset="2"/>
              <a:buChar char="v"/>
              <a:defRPr/>
            </a:pPr>
            <a:r>
              <a:rPr lang="en-US" sz="2000" b="1" dirty="0">
                <a:solidFill>
                  <a:srgbClr val="003366"/>
                </a:solidFill>
                <a:latin typeface="Garamond" panose="02020404030301010803" pitchFamily="18" charset="0"/>
                <a:cs typeface="Times New Roman" pitchFamily="18" charset="0"/>
              </a:rPr>
              <a:t>Rare organisms</a:t>
            </a:r>
            <a:r>
              <a:rPr lang="en-US" sz="2000" b="1" dirty="0">
                <a:solidFill>
                  <a:srgbClr val="FF0000"/>
                </a:solidFill>
                <a:latin typeface="Garamond" panose="02020404030301010803" pitchFamily="18" charset="0"/>
                <a:cs typeface="Times New Roman" pitchFamily="18" charset="0"/>
              </a:rPr>
              <a:t> </a:t>
            </a:r>
            <a:r>
              <a:rPr lang="en-US" sz="2000" dirty="0">
                <a:latin typeface="Garamond" panose="02020404030301010803" pitchFamily="18" charset="0"/>
                <a:cs typeface="Times New Roman" pitchFamily="18" charset="0"/>
              </a:rPr>
              <a:t>Those which are of small world population and at present are neither endangered nor vulnerable but are at risk. </a:t>
            </a:r>
            <a:r>
              <a:rPr lang="en-US" sz="2000" dirty="0" err="1">
                <a:latin typeface="Garamond" panose="02020404030301010803" pitchFamily="18" charset="0"/>
                <a:cs typeface="Times New Roman" pitchFamily="18" charset="0"/>
              </a:rPr>
              <a:t>Eg</a:t>
            </a:r>
            <a:r>
              <a:rPr lang="en-US" sz="2000" dirty="0">
                <a:latin typeface="Garamond" panose="02020404030301010803" pitchFamily="18" charset="0"/>
                <a:cs typeface="Times New Roman" pitchFamily="18" charset="0"/>
              </a:rPr>
              <a:t>. </a:t>
            </a:r>
            <a:r>
              <a:rPr lang="en-US" sz="2000" i="1" dirty="0" err="1">
                <a:latin typeface="Garamond" panose="02020404030301010803" pitchFamily="18" charset="0"/>
                <a:cs typeface="Times New Roman" pitchFamily="18" charset="0"/>
              </a:rPr>
              <a:t>Farsetia</a:t>
            </a:r>
            <a:r>
              <a:rPr lang="en-US" sz="2000" i="1" dirty="0">
                <a:latin typeface="Garamond" panose="02020404030301010803" pitchFamily="18" charset="0"/>
                <a:cs typeface="Times New Roman" pitchFamily="18" charset="0"/>
              </a:rPr>
              <a:t> </a:t>
            </a:r>
            <a:r>
              <a:rPr lang="en-US" sz="2000" dirty="0">
                <a:latin typeface="Garamond" panose="02020404030301010803" pitchFamily="18" charset="0"/>
                <a:cs typeface="Times New Roman" pitchFamily="18" charset="0"/>
              </a:rPr>
              <a:t>sp., </a:t>
            </a:r>
            <a:r>
              <a:rPr lang="en-US" sz="2000" i="1" dirty="0">
                <a:latin typeface="Garamond" panose="02020404030301010803" pitchFamily="18" charset="0"/>
                <a:cs typeface="Times New Roman" pitchFamily="18" charset="0"/>
              </a:rPr>
              <a:t>Rauwolfia </a:t>
            </a:r>
            <a:r>
              <a:rPr lang="en-US" sz="2000" dirty="0">
                <a:latin typeface="Garamond" panose="02020404030301010803" pitchFamily="18" charset="0"/>
                <a:cs typeface="Times New Roman" pitchFamily="18" charset="0"/>
              </a:rPr>
              <a:t>sp.</a:t>
            </a:r>
          </a:p>
          <a:p>
            <a:pPr marL="0" indent="0" algn="just" eaLnBrk="1" hangingPunct="1">
              <a:buNone/>
              <a:defRPr/>
            </a:pPr>
            <a:endParaRPr lang="en-US" sz="2000" dirty="0">
              <a:latin typeface="Garamond" panose="02020404030301010803" pitchFamily="18" charset="0"/>
              <a:cs typeface="Times New Roman" pitchFamily="18" charset="0"/>
            </a:endParaRPr>
          </a:p>
          <a:p>
            <a:pPr algn="just" eaLnBrk="1" hangingPunct="1">
              <a:buFont typeface="Wingdings" panose="05000000000000000000" pitchFamily="2" charset="2"/>
              <a:buChar char="v"/>
              <a:defRPr/>
            </a:pPr>
            <a:r>
              <a:rPr lang="en-US" sz="2000" b="1" dirty="0">
                <a:solidFill>
                  <a:srgbClr val="003366"/>
                </a:solidFill>
                <a:latin typeface="Garamond" panose="02020404030301010803" pitchFamily="18" charset="0"/>
                <a:cs typeface="Times New Roman" pitchFamily="18" charset="0"/>
              </a:rPr>
              <a:t>Threatened </a:t>
            </a:r>
            <a:r>
              <a:rPr lang="en-US" sz="2000" dirty="0">
                <a:latin typeface="Garamond" panose="02020404030301010803" pitchFamily="18" charset="0"/>
                <a:cs typeface="Times New Roman" pitchFamily="18" charset="0"/>
              </a:rPr>
              <a:t>Species which are in one of the three categories-endangered, vulnerable and rare. Species are marked as threatened where it is known that they are endangered, vulnerable or rare but it can’t be said as to which category they exactly belong.</a:t>
            </a:r>
          </a:p>
          <a:p>
            <a:pPr marL="0" indent="0" algn="just" eaLnBrk="1" hangingPunct="1">
              <a:buNone/>
              <a:defRPr/>
            </a:pPr>
            <a:endParaRPr lang="en-US" sz="2000" dirty="0">
              <a:latin typeface="Garamond" panose="02020404030301010803" pitchFamily="18" charset="0"/>
              <a:cs typeface="Times New Roman" pitchFamily="18" charset="0"/>
            </a:endParaRPr>
          </a:p>
          <a:p>
            <a:pPr algn="just">
              <a:buFont typeface="Wingdings" panose="05000000000000000000" pitchFamily="2" charset="2"/>
              <a:buChar char="v"/>
              <a:defRPr/>
            </a:pPr>
            <a:r>
              <a:rPr lang="en-US" altLang="en-US" sz="2000" b="1" dirty="0">
                <a:latin typeface="Garamond" panose="02020404030301010803" pitchFamily="18" charset="0"/>
                <a:cs typeface="Times New Roman" pitchFamily="18" charset="0"/>
              </a:rPr>
              <a:t>Endemic: </a:t>
            </a:r>
            <a:r>
              <a:rPr lang="en-US" altLang="en-US" sz="2000" dirty="0">
                <a:latin typeface="Garamond" panose="02020404030301010803" pitchFamily="18" charset="0"/>
                <a:cs typeface="Times New Roman" pitchFamily="18" charset="0"/>
              </a:rPr>
              <a:t>An 'Endemic Species' is one that is only found in a particular region and nowhere else in the world. Examples are Many orchids, bamboo, Indian wild ass, Himalayan </a:t>
            </a:r>
            <a:r>
              <a:rPr lang="en-US" altLang="en-US" sz="2000" dirty="0" err="1">
                <a:latin typeface="Garamond" panose="02020404030301010803" pitchFamily="18" charset="0"/>
                <a:cs typeface="Times New Roman" pitchFamily="18" charset="0"/>
              </a:rPr>
              <a:t>Tahr</a:t>
            </a:r>
            <a:r>
              <a:rPr lang="en-US" altLang="en-US" sz="2000" dirty="0">
                <a:latin typeface="Garamond" panose="02020404030301010803" pitchFamily="18" charset="0"/>
                <a:cs typeface="Times New Roman" pitchFamily="18" charset="0"/>
              </a:rPr>
              <a:t>, </a:t>
            </a:r>
            <a:r>
              <a:rPr lang="en-US" altLang="en-US" sz="2000" dirty="0" err="1">
                <a:latin typeface="Garamond" panose="02020404030301010803" pitchFamily="18" charset="0"/>
                <a:cs typeface="Times New Roman" pitchFamily="18" charset="0"/>
              </a:rPr>
              <a:t>Nilgiri</a:t>
            </a:r>
            <a:r>
              <a:rPr lang="en-US" altLang="en-US" sz="2000" dirty="0">
                <a:latin typeface="Garamond" panose="02020404030301010803" pitchFamily="18" charset="0"/>
                <a:cs typeface="Times New Roman" pitchFamily="18" charset="0"/>
              </a:rPr>
              <a:t> </a:t>
            </a:r>
            <a:r>
              <a:rPr lang="en-US" altLang="en-US" sz="2000" dirty="0" err="1">
                <a:latin typeface="Garamond" panose="02020404030301010803" pitchFamily="18" charset="0"/>
                <a:cs typeface="Times New Roman" pitchFamily="18" charset="0"/>
              </a:rPr>
              <a:t>Tahr</a:t>
            </a:r>
            <a:endParaRPr lang="en-US" altLang="en-US" sz="2000" dirty="0">
              <a:latin typeface="Garamond" panose="02020404030301010803" pitchFamily="18" charset="0"/>
              <a:cs typeface="Times New Roman" pitchFamily="18" charset="0"/>
            </a:endParaRPr>
          </a:p>
          <a:p>
            <a:pPr algn="just" eaLnBrk="1" hangingPunct="1">
              <a:buFont typeface="Wingdings" panose="05000000000000000000" pitchFamily="2" charset="2"/>
              <a:buChar char="v"/>
              <a:defRPr/>
            </a:pPr>
            <a:endParaRPr lang="en-IN" sz="2000" dirty="0">
              <a:latin typeface="Garamond" panose="02020404030301010803"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06330B66-A91E-4476-B1A9-7753A4665609}"/>
              </a:ext>
            </a:extLst>
          </p:cNvPr>
          <p:cNvSpPr>
            <a:spLocks noGrp="1" noChangeArrowheads="1"/>
          </p:cNvSpPr>
          <p:nvPr>
            <p:ph type="title" idx="4294967295"/>
          </p:nvPr>
        </p:nvSpPr>
        <p:spPr>
          <a:xfrm>
            <a:off x="1976070" y="191016"/>
            <a:ext cx="10255348" cy="1280890"/>
          </a:xfrm>
        </p:spPr>
        <p:txBody>
          <a:bodyPr/>
          <a:lstStyle/>
          <a:p>
            <a:pPr eaLnBrk="1" hangingPunct="1"/>
            <a:r>
              <a:rPr lang="en-US" altLang="en-US" b="1" u="sng" dirty="0">
                <a:latin typeface="Garamond" panose="02020404030301010803" pitchFamily="18" charset="0"/>
              </a:rPr>
              <a:t>Important endangered Indian endemic species</a:t>
            </a:r>
          </a:p>
        </p:txBody>
      </p:sp>
      <p:sp>
        <p:nvSpPr>
          <p:cNvPr id="29699" name="Content Placeholder 2">
            <a:extLst>
              <a:ext uri="{FF2B5EF4-FFF2-40B4-BE49-F238E27FC236}">
                <a16:creationId xmlns:a16="http://schemas.microsoft.com/office/drawing/2014/main" id="{C9F84175-4D91-44AB-90CE-0C9E0DD09D45}"/>
              </a:ext>
            </a:extLst>
          </p:cNvPr>
          <p:cNvSpPr>
            <a:spLocks noGrp="1" noChangeArrowheads="1"/>
          </p:cNvSpPr>
          <p:nvPr>
            <p:ph idx="4294967295"/>
          </p:nvPr>
        </p:nvSpPr>
        <p:spPr>
          <a:xfrm>
            <a:off x="230357" y="3838059"/>
            <a:ext cx="4837675" cy="2791265"/>
          </a:xfrm>
        </p:spPr>
        <p:txBody>
          <a:bodyPr>
            <a:normAutofit fontScale="77500" lnSpcReduction="20000"/>
          </a:bodyPr>
          <a:lstStyle/>
          <a:p>
            <a:pPr eaLnBrk="1" hangingPunct="1">
              <a:lnSpc>
                <a:spcPct val="200000"/>
              </a:lnSpc>
            </a:pPr>
            <a:r>
              <a:rPr lang="en-US" altLang="en-US" sz="2000" b="1" dirty="0">
                <a:latin typeface="Garamond" panose="02020404030301010803" pitchFamily="18" charset="0"/>
              </a:rPr>
              <a:t>The lion-tailed Macaque</a:t>
            </a:r>
          </a:p>
          <a:p>
            <a:pPr eaLnBrk="1" hangingPunct="1">
              <a:lnSpc>
                <a:spcPct val="200000"/>
              </a:lnSpc>
            </a:pPr>
            <a:r>
              <a:rPr lang="en-US" altLang="en-US" sz="2000" b="1" dirty="0">
                <a:latin typeface="Garamond" panose="02020404030301010803" pitchFamily="18" charset="0"/>
              </a:rPr>
              <a:t>The Asiatic Lion</a:t>
            </a:r>
          </a:p>
          <a:p>
            <a:pPr eaLnBrk="1" hangingPunct="1">
              <a:lnSpc>
                <a:spcPct val="200000"/>
              </a:lnSpc>
            </a:pPr>
            <a:r>
              <a:rPr lang="en-US" altLang="en-US" sz="2000" b="1" dirty="0">
                <a:latin typeface="Garamond" panose="02020404030301010803" pitchFamily="18" charset="0"/>
              </a:rPr>
              <a:t>The Red Panda</a:t>
            </a:r>
          </a:p>
          <a:p>
            <a:pPr eaLnBrk="1" hangingPunct="1">
              <a:lnSpc>
                <a:spcPct val="200000"/>
              </a:lnSpc>
            </a:pPr>
            <a:r>
              <a:rPr lang="en-US" altLang="en-US" sz="2000" b="1" dirty="0">
                <a:latin typeface="Garamond" panose="02020404030301010803" pitchFamily="18" charset="0"/>
              </a:rPr>
              <a:t>The black buck</a:t>
            </a:r>
          </a:p>
          <a:p>
            <a:pPr eaLnBrk="1" hangingPunct="1">
              <a:lnSpc>
                <a:spcPct val="200000"/>
              </a:lnSpc>
            </a:pPr>
            <a:r>
              <a:rPr lang="en-US" altLang="en-US" sz="2000" b="1" dirty="0">
                <a:latin typeface="Garamond" panose="02020404030301010803" pitchFamily="18" charset="0"/>
              </a:rPr>
              <a:t>The slender primate</a:t>
            </a:r>
          </a:p>
        </p:txBody>
      </p:sp>
      <p:pic>
        <p:nvPicPr>
          <p:cNvPr id="7170" name="Picture 2" descr="Top 10 Endangered Animals in India | Endangered Species - YouTube">
            <a:extLst>
              <a:ext uri="{FF2B5EF4-FFF2-40B4-BE49-F238E27FC236}">
                <a16:creationId xmlns:a16="http://schemas.microsoft.com/office/drawing/2014/main" id="{3BFB62CB-39F5-4F52-A64C-34D654A11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57" y="1179778"/>
            <a:ext cx="4837675" cy="265828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Endangered Species Are Our Responsibility To Care For">
            <a:extLst>
              <a:ext uri="{FF2B5EF4-FFF2-40B4-BE49-F238E27FC236}">
                <a16:creationId xmlns:a16="http://schemas.microsoft.com/office/drawing/2014/main" id="{70DA91F9-2271-4C6C-AB95-B7A91E89B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8350" y="1009134"/>
            <a:ext cx="6762750" cy="5657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337</TotalTime>
  <Words>3037</Words>
  <Application>Microsoft Office PowerPoint</Application>
  <PresentationFormat>Widescreen</PresentationFormat>
  <Paragraphs>223</Paragraphs>
  <Slides>25</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aleo regular</vt:lpstr>
      <vt:lpstr>Arial</vt:lpstr>
      <vt:lpstr>Calibri</vt:lpstr>
      <vt:lpstr>Century Gothic</vt:lpstr>
      <vt:lpstr>Garamond</vt:lpstr>
      <vt:lpstr>Georgia</vt:lpstr>
      <vt:lpstr>Open Sans</vt:lpstr>
      <vt:lpstr>Open Sans</vt:lpstr>
      <vt:lpstr>Patua One</vt:lpstr>
      <vt:lpstr>Times New Roman</vt:lpstr>
      <vt:lpstr>Wingdings</vt:lpstr>
      <vt:lpstr>Wingdings 3</vt:lpstr>
      <vt:lpstr>Wisp</vt:lpstr>
      <vt:lpstr>PowerPoint Presentation</vt:lpstr>
      <vt:lpstr>BIODIVERSITY HOTSPOT</vt:lpstr>
      <vt:lpstr>PowerPoint Presentation</vt:lpstr>
      <vt:lpstr>PowerPoint Presentation</vt:lpstr>
      <vt:lpstr>PowerPoint Presentation</vt:lpstr>
      <vt:lpstr>Why We Protect Them </vt:lpstr>
      <vt:lpstr>PowerPoint Presentation</vt:lpstr>
      <vt:lpstr>PowerPoint Presentation</vt:lpstr>
      <vt:lpstr>Important endangered Indian endemic species</vt:lpstr>
      <vt:lpstr>PowerPoint Presentation</vt:lpstr>
      <vt:lpstr>PowerPoint Presentation</vt:lpstr>
      <vt:lpstr>THE H.I.P.P.O. DILEMMA </vt:lpstr>
      <vt:lpstr>HIPPO Dilemma – Road Ahead</vt:lpstr>
      <vt:lpstr>PowerPoint Presentation</vt:lpstr>
      <vt:lpstr>PowerPoint Presentation</vt:lpstr>
      <vt:lpstr>PowerPoint Presentation</vt:lpstr>
      <vt:lpstr>Ivory estimated to weigh more than 23 metric tons—a figure that represents 2,500 elephants—was seized in the 13 largest seizures of illegal ivory in 2011. Poaching threatens the last of our wild tigers that number around 3,890.  Wildlife is traded for skins, leather goods or souvenirs; as food or traditional medicine; as pets,etc. Illegal wildlife trade runs the gamut from illegal logging of protected forests to supply the demand for exotic woods, to the illegal fishing of endangered marine life for food  Exotic pet trade - The illicit sales of live animals comprises a major part of the overall illegal wildlife trade, a multibillion-dollar global black market.  Demand for unique creatures has exploded in recent years, Some exotic pets are bred in captivity.  Conservationists often see captive breeding as a way to save wild animals from poaching for the pet trade, and many countries allow for the export of captive-bred animals as long as the proper legal documents are obtained  CHINA'S DEMAND FOR EXOTIC PETS BRINGS BUSINESS, AND CONCERN: China has seen a sharp increase in the number of non-traditional exotic pets  </vt:lpstr>
      <vt:lpstr>PowerPoint Presentation</vt:lpstr>
      <vt:lpstr>PowerPoint Presentation</vt:lpstr>
      <vt:lpstr>PowerPoint Presentation</vt:lpstr>
      <vt:lpstr>PowerPoint Presentation</vt:lpstr>
      <vt:lpstr>PowerPoint Presentation</vt:lpstr>
      <vt:lpstr>Cartagena protocol on biosafety to the convention on biological diversity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Manisha Singh</dc:creator>
  <cp:lastModifiedBy>Manisha Singh</cp:lastModifiedBy>
  <cp:revision>36</cp:revision>
  <dcterms:created xsi:type="dcterms:W3CDTF">2020-08-28T14:23:03Z</dcterms:created>
  <dcterms:modified xsi:type="dcterms:W3CDTF">2020-08-30T08:57:19Z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4207878</vt:lpwstr>
  </property>
  <property fmtid="{D5CDD505-2E9C-101B-9397-08002B2CF9AE}" name="NXPowerLiteSettings" pid="3">
    <vt:lpwstr>C7000400038000</vt:lpwstr>
  </property>
  <property fmtid="{D5CDD505-2E9C-101B-9397-08002B2CF9AE}" name="NXPowerLiteVersion" pid="4">
    <vt:lpwstr>S9.0.1</vt:lpwstr>
  </property>
</Properties>
</file>